
<file path=[Content_Types].xml><?xml version="1.0" encoding="utf-8"?>
<Types xmlns="http://schemas.openxmlformats.org/package/2006/content-types">
  <Default Extension="glb" ContentType="model/gltf.binary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2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  <p:sldId id="270" r:id="rId12"/>
    <p:sldId id="271" r:id="rId13"/>
    <p:sldId id="269" r:id="rId14"/>
  </p:sldIdLst>
  <p:sldSz cx="17475200" cy="9753600"/>
  <p:notesSz cx="17475200" cy="9753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3F3"/>
    <a:srgbClr val="FFC6CB"/>
    <a:srgbClr val="6F211F"/>
    <a:srgbClr val="C7524B"/>
    <a:srgbClr val="F1F5F6"/>
    <a:srgbClr val="F1F5F9"/>
    <a:srgbClr val="F1F5F8"/>
    <a:srgbClr val="FFC7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14" autoAdjust="0"/>
    <p:restoredTop sz="94660"/>
  </p:normalViewPr>
  <p:slideViewPr>
    <p:cSldViewPr>
      <p:cViewPr varScale="1">
        <p:scale>
          <a:sx n="56" d="100"/>
          <a:sy n="56" d="100"/>
        </p:scale>
        <p:origin x="34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9E815A-531B-41CA-A739-1239762F3DC2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8A29FDB-3553-4BDE-9F69-9C10707F8757}">
      <dgm:prSet phldrT="[Текст]" custT="1"/>
      <dgm:spPr/>
      <dgm:t>
        <a:bodyPr/>
        <a:lstStyle/>
        <a:p>
          <a:r>
            <a:rPr lang="ru-RU" sz="2400" dirty="0"/>
            <a:t>Неэффективное использование ресурсов</a:t>
          </a:r>
        </a:p>
      </dgm:t>
    </dgm:pt>
    <dgm:pt modelId="{74B2ABCD-BB73-4DA0-B788-F01B4BB1DA53}" type="parTrans" cxnId="{E37A6B5D-8600-4F66-9A81-E479DF19907A}">
      <dgm:prSet/>
      <dgm:spPr/>
      <dgm:t>
        <a:bodyPr/>
        <a:lstStyle/>
        <a:p>
          <a:endParaRPr lang="ru-RU"/>
        </a:p>
      </dgm:t>
    </dgm:pt>
    <dgm:pt modelId="{B9700523-E2D7-49A2-BFE8-522685DDBF8E}" type="sibTrans" cxnId="{E37A6B5D-8600-4F66-9A81-E479DF19907A}">
      <dgm:prSet/>
      <dgm:spPr>
        <a:solidFill>
          <a:srgbClr val="C00000"/>
        </a:solidFill>
      </dgm:spPr>
      <dgm:t>
        <a:bodyPr/>
        <a:lstStyle/>
        <a:p>
          <a:endParaRPr lang="ru-RU"/>
        </a:p>
      </dgm:t>
    </dgm:pt>
    <dgm:pt modelId="{17449C65-0782-4023-8F2A-D574086E1A59}">
      <dgm:prSet phldrT="[Текст]" custT="1"/>
      <dgm:spPr/>
      <dgm:t>
        <a:bodyPr/>
        <a:lstStyle/>
        <a:p>
          <a:r>
            <a:rPr lang="ru-RU" sz="2400" dirty="0"/>
            <a:t>Значительные экономические потери</a:t>
          </a:r>
        </a:p>
      </dgm:t>
    </dgm:pt>
    <dgm:pt modelId="{6C936A38-404F-432D-A13C-FE79CCF2B1BE}" type="parTrans" cxnId="{2A113BCF-2EF5-4A0D-A86A-0D567E909DDC}">
      <dgm:prSet/>
      <dgm:spPr/>
      <dgm:t>
        <a:bodyPr/>
        <a:lstStyle/>
        <a:p>
          <a:endParaRPr lang="ru-RU"/>
        </a:p>
      </dgm:t>
    </dgm:pt>
    <dgm:pt modelId="{2E64E9E9-2824-4343-9626-004B02EC1E32}" type="sibTrans" cxnId="{2A113BCF-2EF5-4A0D-A86A-0D567E909DDC}">
      <dgm:prSet/>
      <dgm:spPr>
        <a:solidFill>
          <a:srgbClr val="C00000"/>
        </a:solidFill>
      </dgm:spPr>
      <dgm:t>
        <a:bodyPr/>
        <a:lstStyle/>
        <a:p>
          <a:endParaRPr lang="ru-RU"/>
        </a:p>
      </dgm:t>
    </dgm:pt>
    <dgm:pt modelId="{502CEF1A-6889-42F3-85D6-5299A5E619A5}">
      <dgm:prSet phldrT="[Текст]" custT="1"/>
      <dgm:spPr/>
      <dgm:t>
        <a:bodyPr/>
        <a:lstStyle/>
        <a:p>
          <a:r>
            <a:rPr lang="ru-RU" sz="2400" dirty="0"/>
            <a:t>Ухудшение качества жизни пациентов</a:t>
          </a:r>
        </a:p>
      </dgm:t>
    </dgm:pt>
    <dgm:pt modelId="{852F6AD7-DFAA-4BCC-98C0-4D0E09D98754}" type="parTrans" cxnId="{2BC1CCD5-001F-448F-9444-21205C51AA8F}">
      <dgm:prSet/>
      <dgm:spPr/>
      <dgm:t>
        <a:bodyPr/>
        <a:lstStyle/>
        <a:p>
          <a:endParaRPr lang="ru-RU"/>
        </a:p>
      </dgm:t>
    </dgm:pt>
    <dgm:pt modelId="{7B29D162-744B-4CDD-9333-808B6F22F162}" type="sibTrans" cxnId="{2BC1CCD5-001F-448F-9444-21205C51AA8F}">
      <dgm:prSet/>
      <dgm:spPr>
        <a:solidFill>
          <a:srgbClr val="C00000"/>
        </a:solidFill>
      </dgm:spPr>
      <dgm:t>
        <a:bodyPr/>
        <a:lstStyle/>
        <a:p>
          <a:endParaRPr lang="ru-RU"/>
        </a:p>
      </dgm:t>
    </dgm:pt>
    <dgm:pt modelId="{3CBD9D14-926D-416E-9EE2-3B655AD6F906}" type="pres">
      <dgm:prSet presAssocID="{719E815A-531B-41CA-A739-1239762F3DC2}" presName="cycle" presStyleCnt="0">
        <dgm:presLayoutVars>
          <dgm:dir/>
          <dgm:resizeHandles val="exact"/>
        </dgm:presLayoutVars>
      </dgm:prSet>
      <dgm:spPr/>
    </dgm:pt>
    <dgm:pt modelId="{8EDFEDBB-BEF5-47BD-AD9F-C9808E6D2A4F}" type="pres">
      <dgm:prSet presAssocID="{78A29FDB-3553-4BDE-9F69-9C10707F8757}" presName="dummy" presStyleCnt="0"/>
      <dgm:spPr/>
    </dgm:pt>
    <dgm:pt modelId="{DBF74F40-6E1B-477A-A190-4CD8D1B8D5B9}" type="pres">
      <dgm:prSet presAssocID="{78A29FDB-3553-4BDE-9F69-9C10707F8757}" presName="node" presStyleLbl="revTx" presStyleIdx="0" presStyleCnt="3" custScaleX="82937" custScaleY="65277">
        <dgm:presLayoutVars>
          <dgm:bulletEnabled val="1"/>
        </dgm:presLayoutVars>
      </dgm:prSet>
      <dgm:spPr/>
    </dgm:pt>
    <dgm:pt modelId="{AC1C9B14-15A4-4ABE-9B20-FD8199EC78DA}" type="pres">
      <dgm:prSet presAssocID="{B9700523-E2D7-49A2-BFE8-522685DDBF8E}" presName="sibTrans" presStyleLbl="node1" presStyleIdx="0" presStyleCnt="3"/>
      <dgm:spPr/>
    </dgm:pt>
    <dgm:pt modelId="{AAFE6093-CB00-45BC-B7EE-8A65D7EB974A}" type="pres">
      <dgm:prSet presAssocID="{17449C65-0782-4023-8F2A-D574086E1A59}" presName="dummy" presStyleCnt="0"/>
      <dgm:spPr/>
    </dgm:pt>
    <dgm:pt modelId="{3F880936-E9D9-480E-B870-BE910068C8F1}" type="pres">
      <dgm:prSet presAssocID="{17449C65-0782-4023-8F2A-D574086E1A59}" presName="node" presStyleLbl="revTx" presStyleIdx="1" presStyleCnt="3">
        <dgm:presLayoutVars>
          <dgm:bulletEnabled val="1"/>
        </dgm:presLayoutVars>
      </dgm:prSet>
      <dgm:spPr/>
    </dgm:pt>
    <dgm:pt modelId="{0CA33E7D-E3D2-454F-96EF-ED4AB2C7E987}" type="pres">
      <dgm:prSet presAssocID="{2E64E9E9-2824-4343-9626-004B02EC1E32}" presName="sibTrans" presStyleLbl="node1" presStyleIdx="1" presStyleCnt="3" custLinFactNeighborY="69"/>
      <dgm:spPr/>
    </dgm:pt>
    <dgm:pt modelId="{D659E5B6-CBB5-43FC-8AA4-57306BE08C52}" type="pres">
      <dgm:prSet presAssocID="{502CEF1A-6889-42F3-85D6-5299A5E619A5}" presName="dummy" presStyleCnt="0"/>
      <dgm:spPr/>
    </dgm:pt>
    <dgm:pt modelId="{7A508603-F3B0-4798-B192-CA224B3E4682}" type="pres">
      <dgm:prSet presAssocID="{502CEF1A-6889-42F3-85D6-5299A5E619A5}" presName="node" presStyleLbl="revTx" presStyleIdx="2" presStyleCnt="3" custScaleX="77319" custScaleY="64087" custRadScaleRad="101872" custRadScaleInc="999">
        <dgm:presLayoutVars>
          <dgm:bulletEnabled val="1"/>
        </dgm:presLayoutVars>
      </dgm:prSet>
      <dgm:spPr/>
    </dgm:pt>
    <dgm:pt modelId="{AE22B3FA-4175-4FC2-ADB0-6DDF3290688B}" type="pres">
      <dgm:prSet presAssocID="{7B29D162-744B-4CDD-9333-808B6F22F162}" presName="sibTrans" presStyleLbl="node1" presStyleIdx="2" presStyleCnt="3"/>
      <dgm:spPr/>
    </dgm:pt>
  </dgm:ptLst>
  <dgm:cxnLst>
    <dgm:cxn modelId="{E28F2E25-E2E2-43B6-B1E9-7CD4B7788F18}" type="presOf" srcId="{7B29D162-744B-4CDD-9333-808B6F22F162}" destId="{AE22B3FA-4175-4FC2-ADB0-6DDF3290688B}" srcOrd="0" destOrd="0" presId="urn:microsoft.com/office/officeart/2005/8/layout/cycle1"/>
    <dgm:cxn modelId="{E37A6B5D-8600-4F66-9A81-E479DF19907A}" srcId="{719E815A-531B-41CA-A739-1239762F3DC2}" destId="{78A29FDB-3553-4BDE-9F69-9C10707F8757}" srcOrd="0" destOrd="0" parTransId="{74B2ABCD-BB73-4DA0-B788-F01B4BB1DA53}" sibTransId="{B9700523-E2D7-49A2-BFE8-522685DDBF8E}"/>
    <dgm:cxn modelId="{D671335E-DFC8-4561-8154-D97871B33CE7}" type="presOf" srcId="{78A29FDB-3553-4BDE-9F69-9C10707F8757}" destId="{DBF74F40-6E1B-477A-A190-4CD8D1B8D5B9}" srcOrd="0" destOrd="0" presId="urn:microsoft.com/office/officeart/2005/8/layout/cycle1"/>
    <dgm:cxn modelId="{252FD862-419F-4C8D-A989-46EF37116C84}" type="presOf" srcId="{17449C65-0782-4023-8F2A-D574086E1A59}" destId="{3F880936-E9D9-480E-B870-BE910068C8F1}" srcOrd="0" destOrd="0" presId="urn:microsoft.com/office/officeart/2005/8/layout/cycle1"/>
    <dgm:cxn modelId="{B6DF2443-0C8E-429C-9B08-8A669571CC02}" type="presOf" srcId="{B9700523-E2D7-49A2-BFE8-522685DDBF8E}" destId="{AC1C9B14-15A4-4ABE-9B20-FD8199EC78DA}" srcOrd="0" destOrd="0" presId="urn:microsoft.com/office/officeart/2005/8/layout/cycle1"/>
    <dgm:cxn modelId="{365A7E7E-8257-4B8E-8B63-AED8B3F062A7}" type="presOf" srcId="{719E815A-531B-41CA-A739-1239762F3DC2}" destId="{3CBD9D14-926D-416E-9EE2-3B655AD6F906}" srcOrd="0" destOrd="0" presId="urn:microsoft.com/office/officeart/2005/8/layout/cycle1"/>
    <dgm:cxn modelId="{9045B78A-F078-4896-9F16-CEA6E30E337A}" type="presOf" srcId="{502CEF1A-6889-42F3-85D6-5299A5E619A5}" destId="{7A508603-F3B0-4798-B192-CA224B3E4682}" srcOrd="0" destOrd="0" presId="urn:microsoft.com/office/officeart/2005/8/layout/cycle1"/>
    <dgm:cxn modelId="{A530409A-4F07-44AF-8010-160E1E1E0491}" type="presOf" srcId="{2E64E9E9-2824-4343-9626-004B02EC1E32}" destId="{0CA33E7D-E3D2-454F-96EF-ED4AB2C7E987}" srcOrd="0" destOrd="0" presId="urn:microsoft.com/office/officeart/2005/8/layout/cycle1"/>
    <dgm:cxn modelId="{2A113BCF-2EF5-4A0D-A86A-0D567E909DDC}" srcId="{719E815A-531B-41CA-A739-1239762F3DC2}" destId="{17449C65-0782-4023-8F2A-D574086E1A59}" srcOrd="1" destOrd="0" parTransId="{6C936A38-404F-432D-A13C-FE79CCF2B1BE}" sibTransId="{2E64E9E9-2824-4343-9626-004B02EC1E32}"/>
    <dgm:cxn modelId="{2BC1CCD5-001F-448F-9444-21205C51AA8F}" srcId="{719E815A-531B-41CA-A739-1239762F3DC2}" destId="{502CEF1A-6889-42F3-85D6-5299A5E619A5}" srcOrd="2" destOrd="0" parTransId="{852F6AD7-DFAA-4BCC-98C0-4D0E09D98754}" sibTransId="{7B29D162-744B-4CDD-9333-808B6F22F162}"/>
    <dgm:cxn modelId="{DDE796CF-FC6A-4002-9AA9-4549974C1AEF}" type="presParOf" srcId="{3CBD9D14-926D-416E-9EE2-3B655AD6F906}" destId="{8EDFEDBB-BEF5-47BD-AD9F-C9808E6D2A4F}" srcOrd="0" destOrd="0" presId="urn:microsoft.com/office/officeart/2005/8/layout/cycle1"/>
    <dgm:cxn modelId="{887657E8-C8DF-455D-91D5-65F1EF985739}" type="presParOf" srcId="{3CBD9D14-926D-416E-9EE2-3B655AD6F906}" destId="{DBF74F40-6E1B-477A-A190-4CD8D1B8D5B9}" srcOrd="1" destOrd="0" presId="urn:microsoft.com/office/officeart/2005/8/layout/cycle1"/>
    <dgm:cxn modelId="{8468A4AB-C6ED-41E5-8048-3A43DAC70EC6}" type="presParOf" srcId="{3CBD9D14-926D-416E-9EE2-3B655AD6F906}" destId="{AC1C9B14-15A4-4ABE-9B20-FD8199EC78DA}" srcOrd="2" destOrd="0" presId="urn:microsoft.com/office/officeart/2005/8/layout/cycle1"/>
    <dgm:cxn modelId="{D457BE84-9E8C-4997-90B6-D44D3D30567F}" type="presParOf" srcId="{3CBD9D14-926D-416E-9EE2-3B655AD6F906}" destId="{AAFE6093-CB00-45BC-B7EE-8A65D7EB974A}" srcOrd="3" destOrd="0" presId="urn:microsoft.com/office/officeart/2005/8/layout/cycle1"/>
    <dgm:cxn modelId="{DB95FC79-5606-4DEF-886D-438A4FAE1A07}" type="presParOf" srcId="{3CBD9D14-926D-416E-9EE2-3B655AD6F906}" destId="{3F880936-E9D9-480E-B870-BE910068C8F1}" srcOrd="4" destOrd="0" presId="urn:microsoft.com/office/officeart/2005/8/layout/cycle1"/>
    <dgm:cxn modelId="{4291E914-51B4-41B4-AF50-B379209775E9}" type="presParOf" srcId="{3CBD9D14-926D-416E-9EE2-3B655AD6F906}" destId="{0CA33E7D-E3D2-454F-96EF-ED4AB2C7E987}" srcOrd="5" destOrd="0" presId="urn:microsoft.com/office/officeart/2005/8/layout/cycle1"/>
    <dgm:cxn modelId="{C997DDF9-8E9A-4F2D-9A42-06BB265849BF}" type="presParOf" srcId="{3CBD9D14-926D-416E-9EE2-3B655AD6F906}" destId="{D659E5B6-CBB5-43FC-8AA4-57306BE08C52}" srcOrd="6" destOrd="0" presId="urn:microsoft.com/office/officeart/2005/8/layout/cycle1"/>
    <dgm:cxn modelId="{84B5EC80-6DDA-4B15-A41C-F790C9077135}" type="presParOf" srcId="{3CBD9D14-926D-416E-9EE2-3B655AD6F906}" destId="{7A508603-F3B0-4798-B192-CA224B3E4682}" srcOrd="7" destOrd="0" presId="urn:microsoft.com/office/officeart/2005/8/layout/cycle1"/>
    <dgm:cxn modelId="{AEFCA2B5-7B01-4AB9-B423-4BC7216C389B}" type="presParOf" srcId="{3CBD9D14-926D-416E-9EE2-3B655AD6F906}" destId="{AE22B3FA-4175-4FC2-ADB0-6DDF3290688B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F74F40-6E1B-477A-A190-4CD8D1B8D5B9}">
      <dsp:nvSpPr>
        <dsp:cNvPr id="0" name=""/>
        <dsp:cNvSpPr/>
      </dsp:nvSpPr>
      <dsp:spPr>
        <a:xfrm>
          <a:off x="7196855" y="1081157"/>
          <a:ext cx="2429721" cy="1912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Неэффективное использование ресурсов</a:t>
          </a:r>
        </a:p>
      </dsp:txBody>
      <dsp:txXfrm>
        <a:off x="7196855" y="1081157"/>
        <a:ext cx="2429721" cy="1912354"/>
      </dsp:txXfrm>
    </dsp:sp>
    <dsp:sp modelId="{AC1C9B14-15A4-4ABE-9B20-FD8199EC78DA}">
      <dsp:nvSpPr>
        <dsp:cNvPr id="0" name=""/>
        <dsp:cNvSpPr/>
      </dsp:nvSpPr>
      <dsp:spPr>
        <a:xfrm>
          <a:off x="2488654" y="-2795"/>
          <a:ext cx="6922762" cy="6922762"/>
        </a:xfrm>
        <a:prstGeom prst="circularArrow">
          <a:avLst>
            <a:gd name="adj1" fmla="val 8252"/>
            <a:gd name="adj2" fmla="val 576426"/>
            <a:gd name="adj3" fmla="val 2962443"/>
            <a:gd name="adj4" fmla="val 21034995"/>
            <a:gd name="adj5" fmla="val 9627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880936-E9D9-480E-B870-BE910068C8F1}">
      <dsp:nvSpPr>
        <dsp:cNvPr id="0" name=""/>
        <dsp:cNvSpPr/>
      </dsp:nvSpPr>
      <dsp:spPr>
        <a:xfrm>
          <a:off x="4485236" y="4836290"/>
          <a:ext cx="2929598" cy="2929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Значительные экономические потери</a:t>
          </a:r>
        </a:p>
      </dsp:txBody>
      <dsp:txXfrm>
        <a:off x="4485236" y="4836290"/>
        <a:ext cx="2929598" cy="2929598"/>
      </dsp:txXfrm>
    </dsp:sp>
    <dsp:sp modelId="{0CA33E7D-E3D2-454F-96EF-ED4AB2C7E987}">
      <dsp:nvSpPr>
        <dsp:cNvPr id="0" name=""/>
        <dsp:cNvSpPr/>
      </dsp:nvSpPr>
      <dsp:spPr>
        <a:xfrm>
          <a:off x="2439785" y="-26744"/>
          <a:ext cx="6922762" cy="6922762"/>
        </a:xfrm>
        <a:prstGeom prst="circularArrow">
          <a:avLst>
            <a:gd name="adj1" fmla="val 8252"/>
            <a:gd name="adj2" fmla="val 576426"/>
            <a:gd name="adj3" fmla="val 10828788"/>
            <a:gd name="adj4" fmla="val 7192574"/>
            <a:gd name="adj5" fmla="val 9627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508603-F3B0-4798-B192-CA224B3E4682}">
      <dsp:nvSpPr>
        <dsp:cNvPr id="0" name=""/>
        <dsp:cNvSpPr/>
      </dsp:nvSpPr>
      <dsp:spPr>
        <a:xfrm>
          <a:off x="2319863" y="1054527"/>
          <a:ext cx="2265136" cy="1877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Ухудшение качества жизни пациентов</a:t>
          </a:r>
        </a:p>
      </dsp:txBody>
      <dsp:txXfrm>
        <a:off x="2319863" y="1054527"/>
        <a:ext cx="2265136" cy="1877492"/>
      </dsp:txXfrm>
    </dsp:sp>
    <dsp:sp modelId="{AE22B3FA-4175-4FC2-ADB0-6DDF3290688B}">
      <dsp:nvSpPr>
        <dsp:cNvPr id="0" name=""/>
        <dsp:cNvSpPr/>
      </dsp:nvSpPr>
      <dsp:spPr>
        <a:xfrm>
          <a:off x="2440797" y="-34856"/>
          <a:ext cx="6922762" cy="6922762"/>
        </a:xfrm>
        <a:prstGeom prst="circularArrow">
          <a:avLst>
            <a:gd name="adj1" fmla="val 8252"/>
            <a:gd name="adj2" fmla="val 576426"/>
            <a:gd name="adj3" fmla="val 17687619"/>
            <a:gd name="adj4" fmla="val 14193669"/>
            <a:gd name="adj5" fmla="val 9627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10640" y="3023616"/>
            <a:ext cx="1485392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21280" y="5462016"/>
            <a:ext cx="1223264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ts val="1410"/>
              </a:lnSpc>
              <a:tabLst>
                <a:tab pos="246379" algn="l"/>
              </a:tabLst>
            </a:pPr>
            <a:r>
              <a:rPr spc="-50" dirty="0"/>
              <a:t>G</a:t>
            </a:r>
            <a:r>
              <a:rPr dirty="0"/>
              <a:t>	</a:t>
            </a:r>
            <a:r>
              <a:rPr spc="-30" dirty="0"/>
              <a:t>NotebookLM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ts val="1410"/>
              </a:lnSpc>
              <a:tabLst>
                <a:tab pos="246379" algn="l"/>
              </a:tabLst>
            </a:pPr>
            <a:r>
              <a:rPr spc="-50" dirty="0"/>
              <a:t>G</a:t>
            </a:r>
            <a:r>
              <a:rPr dirty="0"/>
              <a:t>	</a:t>
            </a:r>
            <a:r>
              <a:rPr spc="-30" dirty="0"/>
              <a:t>NotebookLM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73760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999728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ts val="1410"/>
              </a:lnSpc>
              <a:tabLst>
                <a:tab pos="246379" algn="l"/>
              </a:tabLst>
            </a:pPr>
            <a:r>
              <a:rPr spc="-50" dirty="0"/>
              <a:t>G</a:t>
            </a:r>
            <a:r>
              <a:rPr dirty="0"/>
              <a:t>	</a:t>
            </a:r>
            <a:r>
              <a:rPr spc="-30" dirty="0"/>
              <a:t>NotebookLM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ts val="1410"/>
              </a:lnSpc>
              <a:tabLst>
                <a:tab pos="246379" algn="l"/>
              </a:tabLst>
            </a:pPr>
            <a:r>
              <a:rPr spc="-50" dirty="0"/>
              <a:t>G</a:t>
            </a:r>
            <a:r>
              <a:rPr dirty="0"/>
              <a:t>	</a:t>
            </a:r>
            <a:r>
              <a:rPr spc="-30" dirty="0"/>
              <a:t>NotebookLM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ts val="1410"/>
              </a:lnSpc>
              <a:tabLst>
                <a:tab pos="246379" algn="l"/>
              </a:tabLst>
            </a:pPr>
            <a:r>
              <a:rPr spc="-50" dirty="0"/>
              <a:t>G</a:t>
            </a:r>
            <a:r>
              <a:rPr dirty="0"/>
              <a:t>	</a:t>
            </a:r>
            <a:r>
              <a:rPr spc="-30" dirty="0"/>
              <a:t>NotebookLM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6107" y="280105"/>
            <a:ext cx="10823575" cy="1312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3760" y="2243328"/>
            <a:ext cx="15727680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6107790" y="9474017"/>
            <a:ext cx="1233805" cy="193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ts val="1410"/>
              </a:lnSpc>
              <a:tabLst>
                <a:tab pos="246379" algn="l"/>
              </a:tabLst>
            </a:pPr>
            <a:r>
              <a:rPr spc="-50" dirty="0"/>
              <a:t>G</a:t>
            </a:r>
            <a:r>
              <a:rPr dirty="0"/>
              <a:t>	</a:t>
            </a:r>
            <a:r>
              <a:rPr spc="-30" dirty="0"/>
              <a:t>NotebookLM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73760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582144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17.sv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FFC6CB"/>
            </a:gs>
            <a:gs pos="34000">
              <a:srgbClr val="FFC6CB"/>
            </a:gs>
            <a:gs pos="65000">
              <a:srgbClr val="FFF3F3"/>
            </a:gs>
            <a:gs pos="100000">
              <a:srgbClr val="FFF3F3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81144" y="2433108"/>
            <a:ext cx="15833656" cy="2663806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 marR="5080" indent="27940" algn="ctr">
              <a:lnSpc>
                <a:spcPct val="92800"/>
              </a:lnSpc>
              <a:spcBef>
                <a:spcPts val="615"/>
              </a:spcBef>
            </a:pPr>
            <a:r>
              <a:rPr sz="6050" spc="-180" dirty="0" err="1">
                <a:solidFill>
                  <a:srgbClr val="232323"/>
                </a:solidFill>
                <a:latin typeface="+mn-lt"/>
                <a:cs typeface="Lucida Sans Unicode"/>
              </a:rPr>
              <a:t>Аналитическая</a:t>
            </a:r>
            <a:r>
              <a:rPr sz="6050" spc="-385" dirty="0">
                <a:solidFill>
                  <a:srgbClr val="232323"/>
                </a:solidFill>
                <a:latin typeface="+mn-lt"/>
                <a:cs typeface="Lucida Sans Unicode"/>
              </a:rPr>
              <a:t> </a:t>
            </a:r>
            <a:r>
              <a:rPr sz="6050" spc="-355" dirty="0" err="1">
                <a:solidFill>
                  <a:srgbClr val="232323"/>
                </a:solidFill>
                <a:latin typeface="+mn-lt"/>
                <a:cs typeface="Lucida Sans Unicode"/>
              </a:rPr>
              <a:t>платформа</a:t>
            </a:r>
            <a:r>
              <a:rPr lang="ru-RU" sz="6050" spc="-355" dirty="0">
                <a:solidFill>
                  <a:srgbClr val="232323"/>
                </a:solidFill>
                <a:latin typeface="+mn-lt"/>
                <a:cs typeface="Lucida Sans Unicode"/>
              </a:rPr>
              <a:t> для</a:t>
            </a:r>
            <a:r>
              <a:rPr sz="6050" spc="-355" dirty="0">
                <a:solidFill>
                  <a:srgbClr val="232323"/>
                </a:solidFill>
                <a:latin typeface="+mn-lt"/>
                <a:cs typeface="Lucida Sans Unicode"/>
              </a:rPr>
              <a:t> </a:t>
            </a:r>
            <a:r>
              <a:rPr sz="5950" spc="-175" dirty="0">
                <a:solidFill>
                  <a:srgbClr val="262626"/>
                </a:solidFill>
                <a:latin typeface="+mn-lt"/>
                <a:cs typeface="Lucida Sans Unicode"/>
              </a:rPr>
              <a:t>анализа</a:t>
            </a:r>
            <a:r>
              <a:rPr sz="5950" spc="-409" dirty="0">
                <a:solidFill>
                  <a:srgbClr val="262626"/>
                </a:solidFill>
                <a:latin typeface="+mn-lt"/>
                <a:cs typeface="Lucida Sans Unicode"/>
              </a:rPr>
              <a:t> </a:t>
            </a:r>
            <a:r>
              <a:rPr sz="5950" spc="220" dirty="0">
                <a:solidFill>
                  <a:srgbClr val="2A2A2A"/>
                </a:solidFill>
                <a:latin typeface="+mn-lt"/>
                <a:cs typeface="Lucida Sans Unicode"/>
              </a:rPr>
              <a:t>и</a:t>
            </a:r>
            <a:r>
              <a:rPr sz="5950" spc="-1250" dirty="0">
                <a:solidFill>
                  <a:srgbClr val="2A2A2A"/>
                </a:solidFill>
                <a:latin typeface="+mn-lt"/>
                <a:cs typeface="Lucida Sans Unicode"/>
              </a:rPr>
              <a:t> </a:t>
            </a:r>
            <a:r>
              <a:rPr sz="5950" spc="-125" dirty="0">
                <a:solidFill>
                  <a:srgbClr val="262626"/>
                </a:solidFill>
                <a:latin typeface="+mn-lt"/>
                <a:cs typeface="Lucida Sans Unicode"/>
              </a:rPr>
              <a:t>прогнозирования </a:t>
            </a:r>
            <a:r>
              <a:rPr sz="5950" spc="-260" dirty="0">
                <a:solidFill>
                  <a:srgbClr val="232323"/>
                </a:solidFill>
                <a:latin typeface="+mn-lt"/>
                <a:cs typeface="Lucida Sans Unicode"/>
              </a:rPr>
              <a:t>повторных</a:t>
            </a:r>
            <a:r>
              <a:rPr sz="5950" spc="-815" dirty="0">
                <a:solidFill>
                  <a:srgbClr val="232323"/>
                </a:solidFill>
                <a:latin typeface="+mn-lt"/>
                <a:cs typeface="Lucida Sans Unicode"/>
              </a:rPr>
              <a:t> </a:t>
            </a:r>
            <a:r>
              <a:rPr sz="5950" spc="-95" dirty="0">
                <a:solidFill>
                  <a:srgbClr val="262626"/>
                </a:solidFill>
                <a:latin typeface="+mn-lt"/>
                <a:cs typeface="Lucida Sans Unicode"/>
              </a:rPr>
              <a:t>госпитализаций </a:t>
            </a:r>
            <a:r>
              <a:rPr sz="5900" spc="-225" dirty="0">
                <a:solidFill>
                  <a:srgbClr val="282828"/>
                </a:solidFill>
                <a:latin typeface="+mn-lt"/>
                <a:cs typeface="Lucida Sans Unicode"/>
              </a:rPr>
              <a:t>пациентов</a:t>
            </a:r>
            <a:r>
              <a:rPr sz="5900" spc="-615" dirty="0">
                <a:solidFill>
                  <a:srgbClr val="282828"/>
                </a:solidFill>
                <a:latin typeface="+mn-lt"/>
                <a:cs typeface="Lucida Sans Unicode"/>
              </a:rPr>
              <a:t> </a:t>
            </a:r>
            <a:r>
              <a:rPr sz="5900" spc="-190" dirty="0">
                <a:solidFill>
                  <a:srgbClr val="2F2F2F"/>
                </a:solidFill>
                <a:latin typeface="+mn-lt"/>
                <a:cs typeface="Lucida Sans Unicode"/>
              </a:rPr>
              <a:t>с</a:t>
            </a:r>
            <a:r>
              <a:rPr sz="5900" spc="-395" dirty="0">
                <a:solidFill>
                  <a:srgbClr val="2F2F2F"/>
                </a:solidFill>
                <a:latin typeface="+mn-lt"/>
                <a:cs typeface="Lucida Sans Unicode"/>
              </a:rPr>
              <a:t> </a:t>
            </a:r>
            <a:r>
              <a:rPr sz="5900" spc="-65" dirty="0">
                <a:solidFill>
                  <a:srgbClr val="262626"/>
                </a:solidFill>
                <a:latin typeface="+mn-lt"/>
                <a:cs typeface="Lucida Sans Unicode"/>
              </a:rPr>
              <a:t>диабетом</a:t>
            </a:r>
            <a:endParaRPr sz="5900" dirty="0">
              <a:latin typeface="+mn-lt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98591" y="5418606"/>
            <a:ext cx="12660998" cy="557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550" spc="-254" dirty="0">
                <a:solidFill>
                  <a:srgbClr val="1F1F1F"/>
                </a:solidFill>
                <a:latin typeface="+mn-lt"/>
                <a:cs typeface="Lucida Sans Unicode"/>
              </a:rPr>
              <a:t>Курсовой</a:t>
            </a:r>
            <a:r>
              <a:rPr sz="3550" spc="-335" dirty="0">
                <a:solidFill>
                  <a:srgbClr val="1F1F1F"/>
                </a:solidFill>
                <a:latin typeface="+mn-lt"/>
                <a:cs typeface="Lucida Sans Unicode"/>
              </a:rPr>
              <a:t> </a:t>
            </a:r>
            <a:r>
              <a:rPr sz="3550" spc="-275" dirty="0" err="1">
                <a:solidFill>
                  <a:srgbClr val="1C1C1C"/>
                </a:solidFill>
                <a:latin typeface="+mn-lt"/>
                <a:cs typeface="Lucida Sans Unicode"/>
              </a:rPr>
              <a:t>проект</a:t>
            </a:r>
            <a:r>
              <a:rPr sz="3550" spc="-280" dirty="0">
                <a:solidFill>
                  <a:srgbClr val="1C1C1C"/>
                </a:solidFill>
                <a:latin typeface="+mn-lt"/>
                <a:cs typeface="Lucida Sans Unicode"/>
              </a:rPr>
              <a:t> </a:t>
            </a:r>
            <a:r>
              <a:rPr sz="3550" spc="-270" dirty="0" err="1">
                <a:solidFill>
                  <a:srgbClr val="1C1C1C"/>
                </a:solidFill>
                <a:latin typeface="+mn-lt"/>
                <a:cs typeface="Lucida Sans Unicode"/>
              </a:rPr>
              <a:t>по</a:t>
            </a:r>
            <a:r>
              <a:rPr sz="3550" spc="-459" dirty="0">
                <a:solidFill>
                  <a:srgbClr val="1C1C1C"/>
                </a:solidFill>
                <a:latin typeface="+mn-lt"/>
                <a:cs typeface="Lucida Sans Unicode"/>
              </a:rPr>
              <a:t> </a:t>
            </a:r>
            <a:r>
              <a:rPr lang="ru-RU" sz="3550" spc="-270" dirty="0">
                <a:solidFill>
                  <a:srgbClr val="181818"/>
                </a:solidFill>
                <a:latin typeface="+mn-lt"/>
                <a:cs typeface="Lucida Sans Unicode"/>
              </a:rPr>
              <a:t>инжинирингу управления данными</a:t>
            </a:r>
            <a:endParaRPr sz="3550" dirty="0">
              <a:latin typeface="+mn-lt"/>
              <a:cs typeface="Lucida Sans Unicod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D00BBE-31DD-4064-8480-62E0DAB9E42E}"/>
              </a:ext>
            </a:extLst>
          </p:cNvPr>
          <p:cNvSpPr txBox="1"/>
          <p:nvPr/>
        </p:nvSpPr>
        <p:spPr>
          <a:xfrm>
            <a:off x="283791" y="909309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+mn-lt"/>
              </a:rPr>
              <a:t>Выполнила: студентка гр. 75-64 Строганова Е.И.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4272D3F-82E5-4552-8C73-131D901B6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71800" y="607808"/>
            <a:ext cx="1387789" cy="5530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6248400"/>
            <a:ext cx="1282700" cy="457200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000" y="5600700"/>
            <a:ext cx="1282700" cy="11049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92700" y="4394200"/>
            <a:ext cx="1295400" cy="23241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56400" y="3200400"/>
            <a:ext cx="1295400" cy="3517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93400" y="3213100"/>
            <a:ext cx="5842000" cy="328930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0" y="313973"/>
            <a:ext cx="17119600" cy="6514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5281295" marR="5080" indent="-5269230" algn="ctr">
              <a:lnSpc>
                <a:spcPts val="4550"/>
              </a:lnSpc>
              <a:spcBef>
                <a:spcPts val="480"/>
              </a:spcBef>
            </a:pPr>
            <a:r>
              <a:rPr sz="4000" dirty="0">
                <a:latin typeface="+mn-lt"/>
              </a:rPr>
              <a:t>Ключевые</a:t>
            </a:r>
            <a:r>
              <a:rPr sz="4000" spc="-390" dirty="0">
                <a:latin typeface="+mn-lt"/>
              </a:rPr>
              <a:t> </a:t>
            </a:r>
            <a:r>
              <a:rPr sz="4000" spc="-25" dirty="0">
                <a:latin typeface="+mn-lt"/>
              </a:rPr>
              <a:t>инсайты: </a:t>
            </a:r>
            <a:r>
              <a:rPr lang="ru-RU" sz="4000" spc="-10" dirty="0">
                <a:latin typeface="+mn-lt"/>
              </a:rPr>
              <a:t>ч</a:t>
            </a:r>
            <a:r>
              <a:rPr sz="4000" spc="-10" dirty="0" err="1">
                <a:latin typeface="+mn-lt"/>
              </a:rPr>
              <a:t>тo</a:t>
            </a:r>
            <a:r>
              <a:rPr sz="4000" spc="-535" dirty="0">
                <a:latin typeface="+mn-lt"/>
              </a:rPr>
              <a:t> </a:t>
            </a:r>
            <a:r>
              <a:rPr sz="4000" spc="-150" dirty="0">
                <a:latin typeface="+mn-lt"/>
              </a:rPr>
              <a:t>на</a:t>
            </a:r>
            <a:r>
              <a:rPr sz="4000" spc="-320" dirty="0">
                <a:latin typeface="+mn-lt"/>
              </a:rPr>
              <a:t> </a:t>
            </a:r>
            <a:r>
              <a:rPr sz="4000" spc="-10" dirty="0">
                <a:latin typeface="+mn-lt"/>
              </a:rPr>
              <a:t>самом</a:t>
            </a:r>
            <a:r>
              <a:rPr sz="4000" spc="-575" dirty="0">
                <a:latin typeface="+mn-lt"/>
              </a:rPr>
              <a:t> </a:t>
            </a:r>
            <a:r>
              <a:rPr sz="4000" spc="-10" dirty="0">
                <a:latin typeface="+mn-lt"/>
              </a:rPr>
              <a:t>деле</a:t>
            </a:r>
            <a:r>
              <a:rPr sz="4000" spc="-640" dirty="0">
                <a:latin typeface="+mn-lt"/>
              </a:rPr>
              <a:t> </a:t>
            </a:r>
            <a:r>
              <a:rPr sz="4000" spc="-10" dirty="0" err="1">
                <a:latin typeface="+mn-lt"/>
              </a:rPr>
              <a:t>влияет</a:t>
            </a:r>
            <a:r>
              <a:rPr sz="4000" spc="-320" dirty="0">
                <a:latin typeface="+mn-lt"/>
              </a:rPr>
              <a:t> </a:t>
            </a:r>
            <a:r>
              <a:rPr sz="4000" spc="-80" dirty="0" err="1">
                <a:latin typeface="+mn-lt"/>
              </a:rPr>
              <a:t>на</a:t>
            </a:r>
            <a:r>
              <a:rPr lang="ru-RU" sz="4000" spc="-434" dirty="0">
                <a:latin typeface="+mn-lt"/>
              </a:rPr>
              <a:t> </a:t>
            </a:r>
            <a:r>
              <a:rPr sz="4000" spc="-10" dirty="0" err="1">
                <a:latin typeface="+mn-lt"/>
              </a:rPr>
              <a:t>повторные</a:t>
            </a:r>
            <a:r>
              <a:rPr sz="4000" spc="-10" dirty="0">
                <a:latin typeface="+mn-lt"/>
              </a:rPr>
              <a:t> </a:t>
            </a:r>
            <a:r>
              <a:rPr sz="4000" spc="-10" dirty="0" err="1">
                <a:latin typeface="+mn-lt"/>
              </a:rPr>
              <a:t>госпитализац</a:t>
            </a:r>
            <a:r>
              <a:rPr lang="ru-RU" sz="4000" spc="-10" dirty="0">
                <a:latin typeface="+mn-lt"/>
              </a:rPr>
              <a:t>и</a:t>
            </a:r>
            <a:r>
              <a:rPr sz="4000" spc="-10" dirty="0">
                <a:latin typeface="+mn-lt"/>
              </a:rPr>
              <a:t>и?</a:t>
            </a:r>
            <a:endParaRPr sz="4000" dirty="0">
              <a:latin typeface="+mn-lt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  <a:tabLst>
                <a:tab pos="246379" algn="l"/>
              </a:tabLst>
            </a:pPr>
            <a:r>
              <a:rPr spc="-50" dirty="0"/>
              <a:t>G</a:t>
            </a:r>
            <a:r>
              <a:rPr dirty="0"/>
              <a:t>	</a:t>
            </a:r>
            <a:r>
              <a:rPr spc="-30" dirty="0"/>
              <a:t>NotebookLM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131983" y="5614105"/>
            <a:ext cx="278765" cy="321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spc="-280" dirty="0">
                <a:latin typeface="Lucida Sans Unicode"/>
                <a:cs typeface="Lucida Sans Unicode"/>
              </a:rPr>
              <a:t>10</a:t>
            </a:r>
            <a:endParaRPr sz="195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54322" y="6528505"/>
            <a:ext cx="164465" cy="321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spc="-100" dirty="0">
                <a:latin typeface="Lucida Sans Unicode"/>
                <a:cs typeface="Lucida Sans Unicode"/>
              </a:rPr>
              <a:t>0</a:t>
            </a:r>
            <a:endParaRPr sz="195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91404" y="5884686"/>
            <a:ext cx="384810" cy="332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00" spc="70" dirty="0">
                <a:latin typeface="+mn-lt"/>
                <a:cs typeface="Lucida Sans Unicode"/>
              </a:rPr>
              <a:t>5%</a:t>
            </a:r>
            <a:endParaRPr sz="2000" dirty="0">
              <a:latin typeface="+mn-lt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11969" y="6743347"/>
            <a:ext cx="346075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spc="-110" dirty="0">
                <a:latin typeface="Calibri"/>
                <a:cs typeface="Calibri"/>
              </a:rPr>
              <a:t>1-</a:t>
            </a:r>
            <a:r>
              <a:rPr sz="2150" spc="-70" dirty="0">
                <a:latin typeface="Calibri"/>
                <a:cs typeface="Calibri"/>
              </a:rPr>
              <a:t>3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27117" y="5233105"/>
            <a:ext cx="469265" cy="321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5" dirty="0">
                <a:latin typeface="Calibri"/>
                <a:cs typeface="Calibri"/>
              </a:rPr>
              <a:t>12%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21868" y="6697839"/>
            <a:ext cx="2527935" cy="76200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660"/>
              </a:spcBef>
              <a:tabLst>
                <a:tab pos="1668145" algn="l"/>
              </a:tabLst>
            </a:pPr>
            <a:r>
              <a:rPr sz="1950" spc="-235" dirty="0">
                <a:latin typeface="Lucida Sans Unicode"/>
                <a:cs typeface="Lucida Sans Unicode"/>
              </a:rPr>
              <a:t>4-</a:t>
            </a:r>
            <a:r>
              <a:rPr sz="1950" spc="-50" dirty="0">
                <a:latin typeface="Lucida Sans Unicode"/>
                <a:cs typeface="Lucida Sans Unicode"/>
              </a:rPr>
              <a:t>6</a:t>
            </a:r>
            <a:r>
              <a:rPr sz="1950" dirty="0">
                <a:latin typeface="Lucida Sans Unicode"/>
                <a:cs typeface="Lucida Sans Unicode"/>
              </a:rPr>
              <a:t>	</a:t>
            </a:r>
            <a:r>
              <a:rPr sz="1950" spc="-250" dirty="0">
                <a:latin typeface="Lucida Sans Unicode"/>
                <a:cs typeface="Lucida Sans Unicode"/>
              </a:rPr>
              <a:t>7-</a:t>
            </a:r>
            <a:r>
              <a:rPr sz="1950" spc="-305" dirty="0">
                <a:latin typeface="Lucida Sans Unicode"/>
                <a:cs typeface="Lucida Sans Unicode"/>
              </a:rPr>
              <a:t>9</a:t>
            </a:r>
            <a:endParaRPr sz="1950" dirty="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sz="1950" spc="-95" dirty="0">
                <a:latin typeface="Lucida Sans Unicode"/>
                <a:cs typeface="Lucida Sans Unicode"/>
              </a:rPr>
              <a:t>Количество </a:t>
            </a:r>
            <a:r>
              <a:rPr sz="1950" spc="-110" dirty="0">
                <a:latin typeface="Lucida Sans Unicode"/>
                <a:cs typeface="Lucida Sans Unicode"/>
              </a:rPr>
              <a:t>диагнозов</a:t>
            </a:r>
            <a:endParaRPr sz="1950" dirty="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77184" y="6769805"/>
            <a:ext cx="421640" cy="321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spc="-340" dirty="0">
                <a:latin typeface="Lucida Sans Unicode"/>
                <a:cs typeface="Lucida Sans Unicode"/>
              </a:rPr>
              <a:t>10+</a:t>
            </a:r>
            <a:endParaRPr sz="195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658291" y="5028847"/>
            <a:ext cx="302260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spc="-25" dirty="0">
                <a:latin typeface="Calibri"/>
                <a:cs typeface="Calibri"/>
              </a:rPr>
              <a:t>40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282499" y="6697839"/>
            <a:ext cx="4041775" cy="76200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R="40005" algn="r">
              <a:lnSpc>
                <a:spcPct val="100000"/>
              </a:lnSpc>
              <a:spcBef>
                <a:spcPts val="660"/>
              </a:spcBef>
              <a:tabLst>
                <a:tab pos="1290320" algn="l"/>
                <a:tab pos="2556510" algn="l"/>
                <a:tab pos="3834129" algn="l"/>
              </a:tabLst>
            </a:pPr>
            <a:r>
              <a:rPr sz="1950" spc="-50" dirty="0">
                <a:latin typeface="Lucida Sans Unicode"/>
                <a:cs typeface="Lucida Sans Unicode"/>
              </a:rPr>
              <a:t>2</a:t>
            </a:r>
            <a:r>
              <a:rPr sz="1950" dirty="0">
                <a:latin typeface="Lucida Sans Unicode"/>
                <a:cs typeface="Lucida Sans Unicode"/>
              </a:rPr>
              <a:t>	</a:t>
            </a:r>
            <a:r>
              <a:rPr sz="1950" spc="-50" dirty="0">
                <a:latin typeface="Lucida Sans Unicode"/>
                <a:cs typeface="Lucida Sans Unicode"/>
              </a:rPr>
              <a:t>4</a:t>
            </a:r>
            <a:r>
              <a:rPr sz="1950" dirty="0">
                <a:latin typeface="Lucida Sans Unicode"/>
                <a:cs typeface="Lucida Sans Unicode"/>
              </a:rPr>
              <a:t>	</a:t>
            </a:r>
            <a:r>
              <a:rPr sz="1950" spc="-50" dirty="0">
                <a:latin typeface="Lucida Sans Unicode"/>
                <a:cs typeface="Lucida Sans Unicode"/>
              </a:rPr>
              <a:t>6</a:t>
            </a:r>
            <a:r>
              <a:rPr sz="1950" dirty="0">
                <a:latin typeface="Lucida Sans Unicode"/>
                <a:cs typeface="Lucida Sans Unicode"/>
              </a:rPr>
              <a:t>	</a:t>
            </a:r>
            <a:r>
              <a:rPr sz="1950" spc="-50" dirty="0">
                <a:latin typeface="Lucida Sans Unicode"/>
                <a:cs typeface="Lucida Sans Unicode"/>
              </a:rPr>
              <a:t>8</a:t>
            </a:r>
            <a:endParaRPr sz="1950" dirty="0">
              <a:latin typeface="Lucida Sans Unicode"/>
              <a:cs typeface="Lucida Sans Unicode"/>
            </a:endParaRPr>
          </a:p>
          <a:p>
            <a:pPr marR="5080" algn="r">
              <a:lnSpc>
                <a:spcPct val="100000"/>
              </a:lnSpc>
              <a:spcBef>
                <a:spcPts val="560"/>
              </a:spcBef>
            </a:pPr>
            <a:r>
              <a:rPr sz="1950" spc="-100" dirty="0">
                <a:latin typeface="Lucida Sans Unicode"/>
                <a:cs typeface="Lucida Sans Unicode"/>
              </a:rPr>
              <a:t>Количество</a:t>
            </a:r>
            <a:r>
              <a:rPr sz="1950" spc="-105" dirty="0">
                <a:latin typeface="Lucida Sans Unicode"/>
                <a:cs typeface="Lucida Sans Unicode"/>
              </a:rPr>
              <a:t> </a:t>
            </a:r>
            <a:r>
              <a:rPr sz="1950" spc="-160" dirty="0">
                <a:latin typeface="Lucida Sans Unicode"/>
                <a:cs typeface="Lucida Sans Unicode"/>
              </a:rPr>
              <a:t>стационарных</a:t>
            </a:r>
            <a:r>
              <a:rPr sz="1950" spc="-25" dirty="0">
                <a:latin typeface="Lucida Sans Unicode"/>
                <a:cs typeface="Lucida Sans Unicode"/>
              </a:rPr>
              <a:t> </a:t>
            </a:r>
            <a:r>
              <a:rPr sz="1950" spc="-10" dirty="0">
                <a:latin typeface="Lucida Sans Unicode"/>
                <a:cs typeface="Lucida Sans Unicode"/>
              </a:rPr>
              <a:t>визитов</a:t>
            </a:r>
            <a:endParaRPr sz="1950" dirty="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285069" y="6760985"/>
            <a:ext cx="389255" cy="332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00" spc="-45" dirty="0">
                <a:latin typeface="Calibri"/>
                <a:cs typeface="Calibri"/>
              </a:rPr>
              <a:t>10+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D31935-50A6-4895-A02B-2C33984D7EEC}"/>
              </a:ext>
            </a:extLst>
          </p:cNvPr>
          <p:cNvSpPr txBox="1"/>
          <p:nvPr/>
        </p:nvSpPr>
        <p:spPr>
          <a:xfrm>
            <a:off x="2449033" y="1416756"/>
            <a:ext cx="4728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+mn-lt"/>
              </a:rPr>
              <a:t>Зависимость вероятности повторной госпитализации от количества диагнозов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6355C9-2B80-4563-B8A7-457D6BAEC545}"/>
              </a:ext>
            </a:extLst>
          </p:cNvPr>
          <p:cNvSpPr txBox="1"/>
          <p:nvPr/>
        </p:nvSpPr>
        <p:spPr>
          <a:xfrm>
            <a:off x="11250324" y="1470359"/>
            <a:ext cx="4728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+mn-lt"/>
              </a:rPr>
              <a:t>Корреляция между частотой стационарных визитов и риском возврата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A674ED-AF53-4F59-89FF-CEABD583A2A8}"/>
              </a:ext>
            </a:extLst>
          </p:cNvPr>
          <p:cNvSpPr txBox="1"/>
          <p:nvPr/>
        </p:nvSpPr>
        <p:spPr>
          <a:xfrm rot="16200000">
            <a:off x="8041728" y="4790603"/>
            <a:ext cx="252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Риск возвратов (%)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0BA1FD-F068-45A0-AA22-8AD5BA8C2B54}"/>
              </a:ext>
            </a:extLst>
          </p:cNvPr>
          <p:cNvSpPr txBox="1"/>
          <p:nvPr/>
        </p:nvSpPr>
        <p:spPr>
          <a:xfrm rot="16200000">
            <a:off x="-578029" y="4799766"/>
            <a:ext cx="252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Риск возвратов (%)</a:t>
            </a:r>
          </a:p>
        </p:txBody>
      </p:sp>
      <p:sp>
        <p:nvSpPr>
          <p:cNvPr id="38" name="object 16">
            <a:extLst>
              <a:ext uri="{FF2B5EF4-FFF2-40B4-BE49-F238E27FC236}">
                <a16:creationId xmlns:a16="http://schemas.microsoft.com/office/drawing/2014/main" id="{EC64CB03-D946-4370-82DF-644F404BCBAE}"/>
              </a:ext>
            </a:extLst>
          </p:cNvPr>
          <p:cNvSpPr txBox="1"/>
          <p:nvPr/>
        </p:nvSpPr>
        <p:spPr>
          <a:xfrm>
            <a:off x="1145385" y="4688063"/>
            <a:ext cx="278765" cy="321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1950" spc="-280" dirty="0">
                <a:latin typeface="Lucida Sans Unicode"/>
                <a:cs typeface="Lucida Sans Unicode"/>
              </a:rPr>
              <a:t>2</a:t>
            </a:r>
            <a:r>
              <a:rPr sz="1950" spc="-280" dirty="0">
                <a:latin typeface="Lucida Sans Unicode"/>
                <a:cs typeface="Lucida Sans Unicode"/>
              </a:rPr>
              <a:t>0</a:t>
            </a:r>
            <a:endParaRPr sz="1950" dirty="0">
              <a:latin typeface="Lucida Sans Unicode"/>
              <a:cs typeface="Lucida Sans Unicode"/>
            </a:endParaRPr>
          </a:p>
        </p:txBody>
      </p:sp>
      <p:sp>
        <p:nvSpPr>
          <p:cNvPr id="39" name="object 16">
            <a:extLst>
              <a:ext uri="{FF2B5EF4-FFF2-40B4-BE49-F238E27FC236}">
                <a16:creationId xmlns:a16="http://schemas.microsoft.com/office/drawing/2014/main" id="{D9865846-A9B4-4CDD-8BB3-8ADDA31B45FA}"/>
              </a:ext>
            </a:extLst>
          </p:cNvPr>
          <p:cNvSpPr txBox="1"/>
          <p:nvPr/>
        </p:nvSpPr>
        <p:spPr>
          <a:xfrm>
            <a:off x="1147435" y="3762021"/>
            <a:ext cx="278765" cy="321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1950" spc="-280" dirty="0">
                <a:latin typeface="Lucida Sans Unicode"/>
                <a:cs typeface="Lucida Sans Unicode"/>
              </a:rPr>
              <a:t>3</a:t>
            </a:r>
            <a:r>
              <a:rPr sz="1950" spc="-280" dirty="0">
                <a:latin typeface="Lucida Sans Unicode"/>
                <a:cs typeface="Lucida Sans Unicode"/>
              </a:rPr>
              <a:t>0</a:t>
            </a:r>
            <a:endParaRPr sz="1950" dirty="0">
              <a:latin typeface="Lucida Sans Unicode"/>
              <a:cs typeface="Lucida Sans Unicode"/>
            </a:endParaRPr>
          </a:p>
        </p:txBody>
      </p:sp>
      <p:sp>
        <p:nvSpPr>
          <p:cNvPr id="40" name="object 16">
            <a:extLst>
              <a:ext uri="{FF2B5EF4-FFF2-40B4-BE49-F238E27FC236}">
                <a16:creationId xmlns:a16="http://schemas.microsoft.com/office/drawing/2014/main" id="{8642359B-7E67-499E-AE66-E3B1293827E9}"/>
              </a:ext>
            </a:extLst>
          </p:cNvPr>
          <p:cNvSpPr txBox="1"/>
          <p:nvPr/>
        </p:nvSpPr>
        <p:spPr>
          <a:xfrm>
            <a:off x="1131983" y="2838191"/>
            <a:ext cx="278765" cy="321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1950" spc="-280" dirty="0">
                <a:latin typeface="Lucida Sans Unicode"/>
                <a:cs typeface="Lucida Sans Unicode"/>
              </a:rPr>
              <a:t>4</a:t>
            </a:r>
            <a:r>
              <a:rPr sz="1950" spc="-280" dirty="0">
                <a:latin typeface="Lucida Sans Unicode"/>
                <a:cs typeface="Lucida Sans Unicode"/>
              </a:rPr>
              <a:t>0</a:t>
            </a:r>
            <a:endParaRPr sz="1950" dirty="0">
              <a:latin typeface="Lucida Sans Unicode"/>
              <a:cs typeface="Lucida Sans Unicode"/>
            </a:endParaRPr>
          </a:p>
        </p:txBody>
      </p:sp>
      <p:sp>
        <p:nvSpPr>
          <p:cNvPr id="41" name="object 20">
            <a:extLst>
              <a:ext uri="{FF2B5EF4-FFF2-40B4-BE49-F238E27FC236}">
                <a16:creationId xmlns:a16="http://schemas.microsoft.com/office/drawing/2014/main" id="{5C2F5B59-798A-4D26-9C15-9A0451736A5A}"/>
              </a:ext>
            </a:extLst>
          </p:cNvPr>
          <p:cNvSpPr txBox="1"/>
          <p:nvPr/>
        </p:nvSpPr>
        <p:spPr>
          <a:xfrm>
            <a:off x="5505767" y="4047571"/>
            <a:ext cx="469265" cy="321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000" spc="-25" dirty="0">
                <a:latin typeface="Calibri"/>
                <a:cs typeface="Calibri"/>
              </a:rPr>
              <a:t>25</a:t>
            </a:r>
            <a:r>
              <a:rPr sz="2000" spc="-25" dirty="0">
                <a:latin typeface="Calibri"/>
                <a:cs typeface="Calibri"/>
              </a:rPr>
              <a:t>%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2" name="object 20">
            <a:extLst>
              <a:ext uri="{FF2B5EF4-FFF2-40B4-BE49-F238E27FC236}">
                <a16:creationId xmlns:a16="http://schemas.microsoft.com/office/drawing/2014/main" id="{28D64936-9620-443A-9472-571B1941AC71}"/>
              </a:ext>
            </a:extLst>
          </p:cNvPr>
          <p:cNvSpPr txBox="1"/>
          <p:nvPr/>
        </p:nvSpPr>
        <p:spPr>
          <a:xfrm>
            <a:off x="7153371" y="2813492"/>
            <a:ext cx="469265" cy="321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000" spc="-25" dirty="0">
                <a:latin typeface="Calibri"/>
                <a:cs typeface="Calibri"/>
              </a:rPr>
              <a:t>38</a:t>
            </a:r>
            <a:r>
              <a:rPr sz="2000" spc="-25" dirty="0">
                <a:latin typeface="Calibri"/>
                <a:cs typeface="Calibri"/>
              </a:rPr>
              <a:t>%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8943D8-0342-47E0-A305-9DBE1DB05220}"/>
              </a:ext>
            </a:extLst>
          </p:cNvPr>
          <p:cNvSpPr txBox="1"/>
          <p:nvPr/>
        </p:nvSpPr>
        <p:spPr>
          <a:xfrm rot="16200000">
            <a:off x="-577923" y="4799767"/>
            <a:ext cx="252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Риск возвратов (%)</a:t>
            </a: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9EE6E60-344C-4B5E-8FE1-9E1F2AD6B320}"/>
              </a:ext>
            </a:extLst>
          </p:cNvPr>
          <p:cNvSpPr/>
          <p:nvPr/>
        </p:nvSpPr>
        <p:spPr>
          <a:xfrm>
            <a:off x="15187468" y="8745191"/>
            <a:ext cx="2264790" cy="932333"/>
          </a:xfrm>
          <a:prstGeom prst="rect">
            <a:avLst/>
          </a:prstGeom>
          <a:solidFill>
            <a:srgbClr val="FFF3F3"/>
          </a:solidFill>
          <a:ln>
            <a:solidFill>
              <a:srgbClr val="FF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BD706005-A98C-43B4-B677-E26F007A1560}"/>
              </a:ext>
            </a:extLst>
          </p:cNvPr>
          <p:cNvSpPr/>
          <p:nvPr/>
        </p:nvSpPr>
        <p:spPr>
          <a:xfrm>
            <a:off x="3302345" y="7208172"/>
            <a:ext cx="3166980" cy="291193"/>
          </a:xfrm>
          <a:prstGeom prst="rect">
            <a:avLst/>
          </a:prstGeom>
          <a:solidFill>
            <a:srgbClr val="FFF3F3"/>
          </a:solidFill>
          <a:ln>
            <a:solidFill>
              <a:srgbClr val="FF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427A4AA-C81B-4CB5-8639-47810E10DA15}"/>
              </a:ext>
            </a:extLst>
          </p:cNvPr>
          <p:cNvSpPr txBox="1"/>
          <p:nvPr/>
        </p:nvSpPr>
        <p:spPr>
          <a:xfrm>
            <a:off x="3806379" y="7129813"/>
            <a:ext cx="292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Количество диагнозов</a:t>
            </a: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58C081CC-F9C2-4142-B031-8B1F349AE76F}"/>
              </a:ext>
            </a:extLst>
          </p:cNvPr>
          <p:cNvSpPr/>
          <p:nvPr/>
        </p:nvSpPr>
        <p:spPr>
          <a:xfrm>
            <a:off x="11147307" y="7070617"/>
            <a:ext cx="4571438" cy="821727"/>
          </a:xfrm>
          <a:prstGeom prst="rect">
            <a:avLst/>
          </a:prstGeom>
          <a:solidFill>
            <a:srgbClr val="FFF3F3"/>
          </a:solidFill>
          <a:ln>
            <a:solidFill>
              <a:srgbClr val="FF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8F0FA42-E745-4CA6-9613-3FBB9455F79F}"/>
              </a:ext>
            </a:extLst>
          </p:cNvPr>
          <p:cNvSpPr txBox="1"/>
          <p:nvPr/>
        </p:nvSpPr>
        <p:spPr>
          <a:xfrm>
            <a:off x="11711268" y="7169102"/>
            <a:ext cx="430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Количество стационарных визитов</a:t>
            </a:r>
          </a:p>
        </p:txBody>
      </p:sp>
      <p:sp>
        <p:nvSpPr>
          <p:cNvPr id="49" name="object 16">
            <a:extLst>
              <a:ext uri="{FF2B5EF4-FFF2-40B4-BE49-F238E27FC236}">
                <a16:creationId xmlns:a16="http://schemas.microsoft.com/office/drawing/2014/main" id="{AA9EF6F8-E5CF-4349-82D1-DB2E6E859237}"/>
              </a:ext>
            </a:extLst>
          </p:cNvPr>
          <p:cNvSpPr txBox="1"/>
          <p:nvPr/>
        </p:nvSpPr>
        <p:spPr>
          <a:xfrm>
            <a:off x="9673733" y="5775077"/>
            <a:ext cx="278765" cy="321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1950" spc="-280" dirty="0">
                <a:latin typeface="Lucida Sans Unicode"/>
                <a:cs typeface="Lucida Sans Unicode"/>
              </a:rPr>
              <a:t>2</a:t>
            </a:r>
            <a:r>
              <a:rPr sz="1950" spc="-280" dirty="0">
                <a:latin typeface="Lucida Sans Unicode"/>
                <a:cs typeface="Lucida Sans Unicode"/>
              </a:rPr>
              <a:t>0</a:t>
            </a:r>
            <a:endParaRPr sz="1950" dirty="0">
              <a:latin typeface="Lucida Sans Unicode"/>
              <a:cs typeface="Lucida Sans Unicode"/>
            </a:endParaRPr>
          </a:p>
        </p:txBody>
      </p:sp>
      <p:sp>
        <p:nvSpPr>
          <p:cNvPr id="50" name="object 16">
            <a:extLst>
              <a:ext uri="{FF2B5EF4-FFF2-40B4-BE49-F238E27FC236}">
                <a16:creationId xmlns:a16="http://schemas.microsoft.com/office/drawing/2014/main" id="{ADD2785D-F608-4DBD-B889-90DE40F3343F}"/>
              </a:ext>
            </a:extLst>
          </p:cNvPr>
          <p:cNvSpPr txBox="1"/>
          <p:nvPr/>
        </p:nvSpPr>
        <p:spPr>
          <a:xfrm>
            <a:off x="9793010" y="6455144"/>
            <a:ext cx="278765" cy="321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spc="-280" dirty="0">
                <a:latin typeface="Lucida Sans Unicode"/>
                <a:cs typeface="Lucida Sans Unicode"/>
              </a:rPr>
              <a:t>0</a:t>
            </a:r>
            <a:endParaRPr sz="1950" dirty="0">
              <a:latin typeface="Lucida Sans Unicode"/>
              <a:cs typeface="Lucida Sans Unicode"/>
            </a:endParaRPr>
          </a:p>
        </p:txBody>
      </p:sp>
      <p:sp>
        <p:nvSpPr>
          <p:cNvPr id="51" name="object 26">
            <a:extLst>
              <a:ext uri="{FF2B5EF4-FFF2-40B4-BE49-F238E27FC236}">
                <a16:creationId xmlns:a16="http://schemas.microsoft.com/office/drawing/2014/main" id="{88A28E2E-1230-4900-9958-8FB2AC6CEDF3}"/>
              </a:ext>
            </a:extLst>
          </p:cNvPr>
          <p:cNvSpPr txBox="1"/>
          <p:nvPr/>
        </p:nvSpPr>
        <p:spPr>
          <a:xfrm>
            <a:off x="9654878" y="4294892"/>
            <a:ext cx="302260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150" spc="-25" dirty="0">
                <a:latin typeface="Calibri"/>
                <a:cs typeface="Calibri"/>
              </a:rPr>
              <a:t>6</a:t>
            </a:r>
            <a:r>
              <a:rPr sz="2150" spc="-25" dirty="0">
                <a:latin typeface="Calibri"/>
                <a:cs typeface="Calibri"/>
              </a:rPr>
              <a:t>0</a:t>
            </a:r>
            <a:endParaRPr sz="2150" dirty="0">
              <a:latin typeface="Calibri"/>
              <a:cs typeface="Calibri"/>
            </a:endParaRPr>
          </a:p>
        </p:txBody>
      </p:sp>
      <p:sp>
        <p:nvSpPr>
          <p:cNvPr id="52" name="object 26">
            <a:extLst>
              <a:ext uri="{FF2B5EF4-FFF2-40B4-BE49-F238E27FC236}">
                <a16:creationId xmlns:a16="http://schemas.microsoft.com/office/drawing/2014/main" id="{9BF9B4B3-CC8E-44B2-B6AD-04AF9F1E5CDB}"/>
              </a:ext>
            </a:extLst>
          </p:cNvPr>
          <p:cNvSpPr txBox="1"/>
          <p:nvPr/>
        </p:nvSpPr>
        <p:spPr>
          <a:xfrm>
            <a:off x="9658291" y="3607654"/>
            <a:ext cx="302260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150" spc="-25" dirty="0">
                <a:latin typeface="Calibri"/>
                <a:cs typeface="Calibri"/>
              </a:rPr>
              <a:t>8</a:t>
            </a:r>
            <a:r>
              <a:rPr sz="2150" spc="-25" dirty="0">
                <a:latin typeface="Calibri"/>
                <a:cs typeface="Calibri"/>
              </a:rPr>
              <a:t>0</a:t>
            </a:r>
            <a:endParaRPr sz="2150" dirty="0">
              <a:latin typeface="Calibri"/>
              <a:cs typeface="Calibri"/>
            </a:endParaRPr>
          </a:p>
        </p:txBody>
      </p:sp>
      <p:sp>
        <p:nvSpPr>
          <p:cNvPr id="53" name="object 16">
            <a:extLst>
              <a:ext uri="{FF2B5EF4-FFF2-40B4-BE49-F238E27FC236}">
                <a16:creationId xmlns:a16="http://schemas.microsoft.com/office/drawing/2014/main" id="{C52FF12F-E5A1-4C0D-9D62-BF36D7B94B54}"/>
              </a:ext>
            </a:extLst>
          </p:cNvPr>
          <p:cNvSpPr txBox="1"/>
          <p:nvPr/>
        </p:nvSpPr>
        <p:spPr>
          <a:xfrm>
            <a:off x="10258989" y="6769805"/>
            <a:ext cx="278765" cy="321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spc="-280" dirty="0">
                <a:latin typeface="Lucida Sans Unicode"/>
                <a:cs typeface="Lucida Sans Unicode"/>
              </a:rPr>
              <a:t>0</a:t>
            </a:r>
            <a:endParaRPr sz="1950" dirty="0">
              <a:latin typeface="Lucida Sans Unicode"/>
              <a:cs typeface="Lucida Sans Unicode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9472A5-2B3B-4511-B799-6BBF07C4F14A}"/>
              </a:ext>
            </a:extLst>
          </p:cNvPr>
          <p:cNvSpPr txBox="1"/>
          <p:nvPr/>
        </p:nvSpPr>
        <p:spPr>
          <a:xfrm>
            <a:off x="301138" y="8036834"/>
            <a:ext cx="171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+mn-lt"/>
              </a:rPr>
              <a:t>Анализ показал, что количество предыдущих госпитализаций и число сопутствующих диагнозов являются наиболее сильными предикторами риска</a:t>
            </a: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9B8BD889-D0DA-4073-AA64-2C1E83A5F62B}"/>
              </a:ext>
            </a:extLst>
          </p:cNvPr>
          <p:cNvSpPr/>
          <p:nvPr/>
        </p:nvSpPr>
        <p:spPr>
          <a:xfrm>
            <a:off x="1752600" y="6248400"/>
            <a:ext cx="1295400" cy="4572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EDEFE998-D489-45EF-84C6-337086FAB5F2}"/>
              </a:ext>
            </a:extLst>
          </p:cNvPr>
          <p:cNvSpPr/>
          <p:nvPr/>
        </p:nvSpPr>
        <p:spPr>
          <a:xfrm>
            <a:off x="3429000" y="5590868"/>
            <a:ext cx="1295400" cy="11049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776CEE4D-27C3-40A2-9A07-036613897053}"/>
              </a:ext>
            </a:extLst>
          </p:cNvPr>
          <p:cNvSpPr/>
          <p:nvPr/>
        </p:nvSpPr>
        <p:spPr>
          <a:xfrm>
            <a:off x="5092700" y="4394200"/>
            <a:ext cx="1295400" cy="23114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F26D37F8-1CFB-41DD-8C1D-1FB92D58F6E5}"/>
              </a:ext>
            </a:extLst>
          </p:cNvPr>
          <p:cNvSpPr/>
          <p:nvPr/>
        </p:nvSpPr>
        <p:spPr>
          <a:xfrm>
            <a:off x="6731790" y="3200400"/>
            <a:ext cx="1320010" cy="35179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  <a:tabLst>
                <a:tab pos="246379" algn="l"/>
              </a:tabLst>
            </a:pPr>
            <a:r>
              <a:rPr spc="-50" dirty="0"/>
              <a:t>G</a:t>
            </a:r>
            <a:r>
              <a:rPr dirty="0"/>
              <a:t>	</a:t>
            </a:r>
            <a:r>
              <a:rPr spc="-30" dirty="0"/>
              <a:t>NotebookLM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F78195-E0CF-4968-A455-84328DE75DEB}"/>
              </a:ext>
            </a:extLst>
          </p:cNvPr>
          <p:cNvSpPr txBox="1"/>
          <p:nvPr/>
        </p:nvSpPr>
        <p:spPr>
          <a:xfrm>
            <a:off x="5884560" y="85908"/>
            <a:ext cx="1043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>
                <a:latin typeface="+mn-lt"/>
              </a:rPr>
              <a:t>Итоги проекта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0ECF2D9-EA8C-41B1-94C6-FEC997C4FA10}"/>
              </a:ext>
            </a:extLst>
          </p:cNvPr>
          <p:cNvSpPr/>
          <p:nvPr/>
        </p:nvSpPr>
        <p:spPr>
          <a:xfrm>
            <a:off x="15187468" y="8745191"/>
            <a:ext cx="2264790" cy="932333"/>
          </a:xfrm>
          <a:prstGeom prst="rect">
            <a:avLst/>
          </a:prstGeom>
          <a:solidFill>
            <a:srgbClr val="FFF3F3"/>
          </a:solidFill>
          <a:ln>
            <a:solidFill>
              <a:srgbClr val="FF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Знак одобрения со сплошной заливкой">
            <a:extLst>
              <a:ext uri="{FF2B5EF4-FFF2-40B4-BE49-F238E27FC236}">
                <a16:creationId xmlns:a16="http://schemas.microsoft.com/office/drawing/2014/main" id="{4D17F137-5A3C-4AAB-8534-00C7729DF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800" y="2057400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080F42-4405-4E79-985D-2A44295FDBC0}"/>
              </a:ext>
            </a:extLst>
          </p:cNvPr>
          <p:cNvSpPr txBox="1"/>
          <p:nvPr/>
        </p:nvSpPr>
        <p:spPr>
          <a:xfrm>
            <a:off x="2032000" y="2286000"/>
            <a:ext cx="1501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0" dirty="0">
                <a:effectLst/>
                <a:latin typeface="Segoe WPC"/>
              </a:rPr>
              <a:t> </a:t>
            </a:r>
            <a:r>
              <a:rPr lang="ru-RU" sz="2800" i="0" dirty="0">
                <a:effectLst/>
                <a:latin typeface="+mn-lt"/>
              </a:rPr>
              <a:t>Разработана полнофункциональная аналитическая платформа с веб-интерфейсом и REST API</a:t>
            </a:r>
            <a:endParaRPr lang="ru-RU" sz="2800" dirty="0">
              <a:latin typeface="+mn-lt"/>
            </a:endParaRPr>
          </a:p>
        </p:txBody>
      </p:sp>
      <p:pic>
        <p:nvPicPr>
          <p:cNvPr id="16" name="Рисунок 15" descr="Знак одобрения со сплошной заливкой">
            <a:extLst>
              <a:ext uri="{FF2B5EF4-FFF2-40B4-BE49-F238E27FC236}">
                <a16:creationId xmlns:a16="http://schemas.microsoft.com/office/drawing/2014/main" id="{7C77ECC1-DD5B-42F1-883E-239A1CC4B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800" y="335280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78BC57-5C8C-4541-B0BC-01C14A20D5A0}"/>
              </a:ext>
            </a:extLst>
          </p:cNvPr>
          <p:cNvSpPr txBox="1"/>
          <p:nvPr/>
        </p:nvSpPr>
        <p:spPr>
          <a:xfrm>
            <a:off x="2032000" y="3547373"/>
            <a:ext cx="12972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i="0" dirty="0">
                <a:effectLst/>
                <a:latin typeface="+mn-lt"/>
              </a:rPr>
              <a:t>Обработано более 100,000 медицинских записей пациентов с диабетом</a:t>
            </a:r>
            <a:endParaRPr lang="ru-RU" sz="2800" dirty="0">
              <a:latin typeface="+mn-lt"/>
            </a:endParaRPr>
          </a:p>
        </p:txBody>
      </p:sp>
      <p:pic>
        <p:nvPicPr>
          <p:cNvPr id="18" name="Рисунок 17" descr="Знак одобрения со сплошной заливкой">
            <a:extLst>
              <a:ext uri="{FF2B5EF4-FFF2-40B4-BE49-F238E27FC236}">
                <a16:creationId xmlns:a16="http://schemas.microsoft.com/office/drawing/2014/main" id="{5552188C-6646-4A18-AA23-2006BC2F4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800" y="4648200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7C6269-1276-44E7-A8FB-F85E03DB4FCF}"/>
              </a:ext>
            </a:extLst>
          </p:cNvPr>
          <p:cNvSpPr txBox="1"/>
          <p:nvPr/>
        </p:nvSpPr>
        <p:spPr>
          <a:xfrm>
            <a:off x="2032000" y="4843790"/>
            <a:ext cx="122931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i="0" dirty="0">
                <a:effectLst/>
                <a:latin typeface="+mn-lt"/>
              </a:rPr>
              <a:t>Создана модель машинного обучения на базе </a:t>
            </a:r>
            <a:r>
              <a:rPr lang="ru-RU" sz="2800" i="0" dirty="0" err="1">
                <a:effectLst/>
                <a:latin typeface="+mn-lt"/>
              </a:rPr>
              <a:t>CatBoost</a:t>
            </a:r>
            <a:r>
              <a:rPr lang="ru-RU" sz="2800" i="0" dirty="0">
                <a:effectLst/>
                <a:latin typeface="+mn-lt"/>
              </a:rPr>
              <a:t> с точностью 58%</a:t>
            </a:r>
            <a:endParaRPr lang="ru-RU" sz="2800" dirty="0">
              <a:latin typeface="+mn-lt"/>
            </a:endParaRPr>
          </a:p>
        </p:txBody>
      </p:sp>
      <p:pic>
        <p:nvPicPr>
          <p:cNvPr id="21" name="Рисунок 20" descr="Знак одобрения со сплошной заливкой">
            <a:extLst>
              <a:ext uri="{FF2B5EF4-FFF2-40B4-BE49-F238E27FC236}">
                <a16:creationId xmlns:a16="http://schemas.microsoft.com/office/drawing/2014/main" id="{89E066CE-EF42-4EBF-9245-87C430C20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800" y="5943600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D8C57E-135B-44C5-81D7-4C436C353E4F}"/>
              </a:ext>
            </a:extLst>
          </p:cNvPr>
          <p:cNvSpPr txBox="1"/>
          <p:nvPr/>
        </p:nvSpPr>
        <p:spPr>
          <a:xfrm>
            <a:off x="2032000" y="6142043"/>
            <a:ext cx="12725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i="0" dirty="0">
                <a:effectLst/>
                <a:latin typeface="+mn-lt"/>
              </a:rPr>
              <a:t>Внедрена система визуализации с 6+ типами интерактивных графиков</a:t>
            </a:r>
            <a:endParaRPr lang="ru-RU" sz="2800" dirty="0">
              <a:latin typeface="+mn-lt"/>
            </a:endParaRPr>
          </a:p>
        </p:txBody>
      </p:sp>
      <p:pic>
        <p:nvPicPr>
          <p:cNvPr id="24" name="Рисунок 23" descr="Знак одобрения со сплошной заливкой">
            <a:extLst>
              <a:ext uri="{FF2B5EF4-FFF2-40B4-BE49-F238E27FC236}">
                <a16:creationId xmlns:a16="http://schemas.microsoft.com/office/drawing/2014/main" id="{91721896-FE88-456E-A26A-5C35E4D99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800" y="7239000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977D836-D81C-49D1-A370-71E89A985F9B}"/>
              </a:ext>
            </a:extLst>
          </p:cNvPr>
          <p:cNvSpPr txBox="1"/>
          <p:nvPr/>
        </p:nvSpPr>
        <p:spPr>
          <a:xfrm>
            <a:off x="2032000" y="7428318"/>
            <a:ext cx="1249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i="0" dirty="0">
                <a:effectLst/>
                <a:latin typeface="+mn-lt"/>
              </a:rPr>
              <a:t>Реализована база данных для хранения и анализа медицинских данных</a:t>
            </a:r>
            <a:endParaRPr lang="ru-RU" sz="2800" dirty="0">
              <a:latin typeface="+mn-lt"/>
            </a:endParaRPr>
          </a:p>
        </p:txBody>
      </p:sp>
      <p:pic>
        <p:nvPicPr>
          <p:cNvPr id="27" name="Рисунок 26" descr="Знак одобрения со сплошной заливкой">
            <a:extLst>
              <a:ext uri="{FF2B5EF4-FFF2-40B4-BE49-F238E27FC236}">
                <a16:creationId xmlns:a16="http://schemas.microsoft.com/office/drawing/2014/main" id="{00C1F6A7-5264-499D-996D-A56CE8F82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800" y="8521809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0020CD1-A878-4E06-9160-4F338C79F932}"/>
              </a:ext>
            </a:extLst>
          </p:cNvPr>
          <p:cNvSpPr txBox="1"/>
          <p:nvPr/>
        </p:nvSpPr>
        <p:spPr>
          <a:xfrm>
            <a:off x="2032000" y="8745191"/>
            <a:ext cx="1249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i="0" dirty="0">
                <a:effectLst/>
                <a:latin typeface="+mn-lt"/>
              </a:rPr>
              <a:t>Разработан </a:t>
            </a:r>
            <a:r>
              <a:rPr lang="ru-RU" sz="2800" i="0" dirty="0" err="1">
                <a:effectLst/>
                <a:latin typeface="+mn-lt"/>
              </a:rPr>
              <a:t>предобработчик</a:t>
            </a:r>
            <a:r>
              <a:rPr lang="ru-RU" sz="2800" i="0" dirty="0">
                <a:effectLst/>
                <a:latin typeface="+mn-lt"/>
              </a:rPr>
              <a:t> данных с анализом выбросов и статистикой</a:t>
            </a:r>
            <a:endParaRPr lang="ru-RU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911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  <a:tabLst>
                <a:tab pos="246379" algn="l"/>
              </a:tabLst>
            </a:pPr>
            <a:r>
              <a:rPr spc="-50" dirty="0"/>
              <a:t>G</a:t>
            </a:r>
            <a:r>
              <a:rPr dirty="0"/>
              <a:t>	</a:t>
            </a:r>
            <a:r>
              <a:rPr spc="-30" dirty="0"/>
              <a:t>NotebookLM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F78195-E0CF-4968-A455-84328DE75DEB}"/>
              </a:ext>
            </a:extLst>
          </p:cNvPr>
          <p:cNvSpPr txBox="1"/>
          <p:nvPr/>
        </p:nvSpPr>
        <p:spPr>
          <a:xfrm>
            <a:off x="2794000" y="76076"/>
            <a:ext cx="14215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>
                <a:latin typeface="+mn-lt"/>
              </a:rPr>
              <a:t>Идеи </a:t>
            </a:r>
            <a:r>
              <a:rPr lang="ru-RU" sz="7200" dirty="0" err="1">
                <a:latin typeface="+mn-lt"/>
              </a:rPr>
              <a:t>дальнейшнего</a:t>
            </a:r>
            <a:r>
              <a:rPr lang="ru-RU" sz="7200" dirty="0">
                <a:latin typeface="+mn-lt"/>
              </a:rPr>
              <a:t> улучшения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0ECF2D9-EA8C-41B1-94C6-FEC997C4FA10}"/>
              </a:ext>
            </a:extLst>
          </p:cNvPr>
          <p:cNvSpPr/>
          <p:nvPr/>
        </p:nvSpPr>
        <p:spPr>
          <a:xfrm>
            <a:off x="15187468" y="8745191"/>
            <a:ext cx="2264790" cy="932333"/>
          </a:xfrm>
          <a:prstGeom prst="rect">
            <a:avLst/>
          </a:prstGeom>
          <a:solidFill>
            <a:srgbClr val="FFF3F3"/>
          </a:solidFill>
          <a:ln>
            <a:solidFill>
              <a:srgbClr val="FF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080F42-4405-4E79-985D-2A44295FDBC0}"/>
              </a:ext>
            </a:extLst>
          </p:cNvPr>
          <p:cNvSpPr txBox="1"/>
          <p:nvPr/>
        </p:nvSpPr>
        <p:spPr>
          <a:xfrm>
            <a:off x="431800" y="1551946"/>
            <a:ext cx="161544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i="0" dirty="0">
                <a:effectLst/>
                <a:latin typeface="+mn-lt"/>
              </a:rPr>
              <a:t>1. УЛУЧШЕНИЕ МОДЕЛИ МЛ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i="0" dirty="0">
                <a:effectLst/>
                <a:latin typeface="+mn-lt"/>
              </a:rPr>
              <a:t>Повысить точность с 58% до 75%+ через оптимизацию </a:t>
            </a:r>
            <a:r>
              <a:rPr lang="ru-RU" sz="2800" i="0" dirty="0" err="1">
                <a:effectLst/>
                <a:latin typeface="+mn-lt"/>
              </a:rPr>
              <a:t>гиперпараметров</a:t>
            </a:r>
            <a:endParaRPr lang="ru-RU" sz="2800" i="0" dirty="0">
              <a:effectLst/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i="0" dirty="0">
                <a:effectLst/>
                <a:latin typeface="+mn-lt"/>
              </a:rPr>
              <a:t>Внедрить ансамблевые методы (</a:t>
            </a:r>
            <a:r>
              <a:rPr lang="ru-RU" sz="2800" i="0" dirty="0" err="1">
                <a:effectLst/>
                <a:latin typeface="+mn-lt"/>
              </a:rPr>
              <a:t>XGBoost</a:t>
            </a:r>
            <a:r>
              <a:rPr lang="ru-RU" sz="2800" i="0" dirty="0">
                <a:effectLst/>
                <a:latin typeface="+mn-lt"/>
              </a:rPr>
              <a:t> + </a:t>
            </a:r>
            <a:r>
              <a:rPr lang="ru-RU" sz="2800" i="0" dirty="0" err="1">
                <a:effectLst/>
                <a:latin typeface="+mn-lt"/>
              </a:rPr>
              <a:t>LightGBM</a:t>
            </a:r>
            <a:r>
              <a:rPr lang="ru-RU" sz="2800" i="0" dirty="0">
                <a:effectLst/>
                <a:latin typeface="+mn-l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i="0" dirty="0">
                <a:effectLst/>
                <a:latin typeface="+mn-lt"/>
              </a:rPr>
              <a:t>Добавить кросс-валидацию и подбор признаков</a:t>
            </a:r>
          </a:p>
          <a:p>
            <a:r>
              <a:rPr lang="ru-RU" sz="2800" i="0" dirty="0">
                <a:effectLst/>
                <a:latin typeface="+mn-lt"/>
              </a:rPr>
              <a:t>2. РАБОТА С ДИАГНОЗАМИ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i="0" dirty="0">
                <a:effectLst/>
                <a:latin typeface="+mn-lt"/>
              </a:rPr>
              <a:t>Объединение ICD-кодов по медицинским категориям:</a:t>
            </a:r>
          </a:p>
          <a:p>
            <a:r>
              <a:rPr lang="ru-RU" sz="2800" i="0" dirty="0">
                <a:effectLst/>
                <a:latin typeface="+mn-lt"/>
              </a:rPr>
              <a:t>          Кардиология (I00-I99)</a:t>
            </a:r>
          </a:p>
          <a:p>
            <a:r>
              <a:rPr lang="ru-RU" sz="2800" i="0" dirty="0">
                <a:effectLst/>
                <a:latin typeface="+mn-lt"/>
              </a:rPr>
              <a:t>          Эндокринология (E00-E89)</a:t>
            </a:r>
          </a:p>
          <a:p>
            <a:r>
              <a:rPr lang="ru-RU" sz="2800" i="0" dirty="0">
                <a:effectLst/>
                <a:latin typeface="+mn-lt"/>
              </a:rPr>
              <a:t>          Нефрология (N00-N39)</a:t>
            </a:r>
          </a:p>
          <a:p>
            <a:r>
              <a:rPr lang="ru-RU" sz="2800" i="0" dirty="0">
                <a:effectLst/>
                <a:latin typeface="+mn-lt"/>
              </a:rPr>
              <a:t>          Пульмонология (J00-J99)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i="0" dirty="0">
                <a:effectLst/>
                <a:latin typeface="+mn-lt"/>
              </a:rPr>
              <a:t>Создание новых признаков из комбинаций диагнозов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i="0" dirty="0">
                <a:effectLst/>
                <a:latin typeface="+mn-lt"/>
              </a:rPr>
              <a:t>Иерархическая классификация диагнозов по уровням</a:t>
            </a:r>
          </a:p>
          <a:p>
            <a:r>
              <a:rPr lang="ru-RU" sz="2800" i="0" dirty="0">
                <a:effectLst/>
                <a:latin typeface="+mn-lt"/>
              </a:rPr>
              <a:t>3. РАСШИРЕНИЕ АНАЛИТИКИ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i="0" dirty="0">
                <a:effectLst/>
                <a:latin typeface="+mn-lt"/>
              </a:rPr>
              <a:t>Кластеризация пациентов по профилям риска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i="0" dirty="0">
                <a:effectLst/>
                <a:latin typeface="+mn-lt"/>
              </a:rPr>
              <a:t>Анализ временных рядов повторных госпитализаций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i="0" dirty="0">
                <a:effectLst/>
                <a:latin typeface="+mn-lt"/>
              </a:rPr>
              <a:t>Прогноз затрат на лечение по профилям пациентов</a:t>
            </a:r>
            <a:endParaRPr lang="ru-RU" sz="2800" dirty="0">
              <a:latin typeface="+mn-lt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Трехмерная модель 1" descr="Стетоскоп">
                <a:extLst>
                  <a:ext uri="{FF2B5EF4-FFF2-40B4-BE49-F238E27FC236}">
                    <a16:creationId xmlns:a16="http://schemas.microsoft.com/office/drawing/2014/main" id="{51473DF3-CCDE-416E-9544-DB9C27C401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6079243"/>
                  </p:ext>
                </p:extLst>
              </p:nvPr>
            </p:nvGraphicFramePr>
            <p:xfrm>
              <a:off x="10414000" y="3910556"/>
              <a:ext cx="7469185" cy="46147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469185" cy="4614720"/>
                    </a:xfrm>
                    <a:prstGeom prst="rect">
                      <a:avLst/>
                    </a:prstGeom>
                  </am3d:spPr>
                  <am3d:camera>
                    <am3d:pos x="0" y="0" z="581149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533442" d="1000000"/>
                    <am3d:preTrans dx="-1523891" dy="-1211684" dz="-7069068"/>
                    <am3d:scale>
                      <am3d:sx n="1000000" d="1000000"/>
                      <am3d:sy n="1000000" d="1000000"/>
                      <am3d:sz n="1000000" d="1000000"/>
                    </am3d:scale>
                    <am3d:rot ax="2520434" ay="1462691" az="122353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34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Трехмерная модель 1" descr="Стетоскоп">
                <a:extLst>
                  <a:ext uri="{FF2B5EF4-FFF2-40B4-BE49-F238E27FC236}">
                    <a16:creationId xmlns:a16="http://schemas.microsoft.com/office/drawing/2014/main" id="{51473DF3-CCDE-416E-9544-DB9C27C401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14000" y="3910556"/>
                <a:ext cx="7469185" cy="461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5900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C6CB"/>
            </a:gs>
            <a:gs pos="34000">
              <a:srgbClr val="FFC6CB"/>
            </a:gs>
            <a:gs pos="65000">
              <a:srgbClr val="FFF3F3"/>
            </a:gs>
            <a:gs pos="100000">
              <a:srgbClr val="FFF3F3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  <a:tabLst>
                <a:tab pos="246379" algn="l"/>
              </a:tabLst>
            </a:pPr>
            <a:r>
              <a:rPr spc="-50" dirty="0"/>
              <a:t>G</a:t>
            </a:r>
            <a:r>
              <a:rPr dirty="0"/>
              <a:t>	</a:t>
            </a:r>
            <a:r>
              <a:rPr spc="-30" dirty="0"/>
              <a:t>NotebookLM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203CA5A-34E6-44D7-86C4-14EA8356CD47}"/>
              </a:ext>
            </a:extLst>
          </p:cNvPr>
          <p:cNvSpPr/>
          <p:nvPr/>
        </p:nvSpPr>
        <p:spPr>
          <a:xfrm>
            <a:off x="15187468" y="8745191"/>
            <a:ext cx="2264790" cy="932333"/>
          </a:xfrm>
          <a:prstGeom prst="rect">
            <a:avLst/>
          </a:prstGeom>
          <a:solidFill>
            <a:srgbClr val="FFC6CB"/>
          </a:solidFill>
          <a:ln>
            <a:solidFill>
              <a:srgbClr val="FFC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F78195-E0CF-4968-A455-84328DE75DEB}"/>
              </a:ext>
            </a:extLst>
          </p:cNvPr>
          <p:cNvSpPr txBox="1"/>
          <p:nvPr/>
        </p:nvSpPr>
        <p:spPr>
          <a:xfrm>
            <a:off x="3860800" y="3676471"/>
            <a:ext cx="1043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>
                <a:latin typeface="+mn-lt"/>
              </a:rPr>
              <a:t>Спасибо за внимание!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08000" y="15368"/>
            <a:ext cx="18281341" cy="7856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1435">
              <a:lnSpc>
                <a:spcPts val="6555"/>
              </a:lnSpc>
              <a:spcBef>
                <a:spcPts val="120"/>
              </a:spcBef>
            </a:pPr>
            <a:r>
              <a:rPr lang="ru-RU" sz="3600" spc="150" dirty="0">
                <a:solidFill>
                  <a:srgbClr val="212121"/>
                </a:solidFill>
                <a:latin typeface="+mn-lt"/>
                <a:cs typeface="Calibri"/>
              </a:rPr>
              <a:t>Проблема «вращающейся двери»: высокая цена повторных госпитализаций</a:t>
            </a:r>
            <a:endParaRPr sz="3600" dirty="0">
              <a:latin typeface="+mn-lt"/>
            </a:endParaRPr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F0F40825-A01F-40B4-B537-30923DC92B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9821953"/>
              </p:ext>
            </p:extLst>
          </p:nvPr>
        </p:nvGraphicFramePr>
        <p:xfrm>
          <a:off x="2912533" y="1600200"/>
          <a:ext cx="11650133" cy="7766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Рисунок 7" descr="Мужчина с тростью со сплошной заливкой">
            <a:extLst>
              <a:ext uri="{FF2B5EF4-FFF2-40B4-BE49-F238E27FC236}">
                <a16:creationId xmlns:a16="http://schemas.microsoft.com/office/drawing/2014/main" id="{1E06E516-8646-4CC5-A7AA-EC5FADB3EE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800" y="2133600"/>
            <a:ext cx="2460115" cy="24601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269AFE-EFD4-4215-8FE1-3D1D27BC5E27}"/>
              </a:ext>
            </a:extLst>
          </p:cNvPr>
          <p:cNvSpPr txBox="1"/>
          <p:nvPr/>
        </p:nvSpPr>
        <p:spPr>
          <a:xfrm>
            <a:off x="13056010" y="5943600"/>
            <a:ext cx="335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7524B"/>
                </a:solidFill>
                <a:latin typeface="+mn-lt"/>
              </a:rPr>
              <a:t>Повторные госпитализации составляют 15% от всех госпитализаций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B910F6-5782-4A7C-93F3-D67DE373082E}"/>
              </a:ext>
            </a:extLst>
          </p:cNvPr>
          <p:cNvSpPr txBox="1"/>
          <p:nvPr/>
        </p:nvSpPr>
        <p:spPr>
          <a:xfrm>
            <a:off x="1155114" y="7513260"/>
            <a:ext cx="4453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7524B"/>
                </a:solidFill>
                <a:latin typeface="+mn-lt"/>
              </a:rPr>
              <a:t>Средняя стоимость одной повторной госпитализации: около 70 тысяч рублей</a:t>
            </a:r>
          </a:p>
        </p:txBody>
      </p:sp>
      <p:pic>
        <p:nvPicPr>
          <p:cNvPr id="4" name="Рисунок 3" descr="Монеты со сплошной заливкой">
            <a:extLst>
              <a:ext uri="{FF2B5EF4-FFF2-40B4-BE49-F238E27FC236}">
                <a16:creationId xmlns:a16="http://schemas.microsoft.com/office/drawing/2014/main" id="{EECB2AE9-8C86-41C8-8C54-F4680CC9C0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80399" y="8667929"/>
            <a:ext cx="914400" cy="914400"/>
          </a:xfrm>
          <a:prstGeom prst="rect">
            <a:avLst/>
          </a:prstGeom>
        </p:spPr>
      </p:pic>
      <p:pic>
        <p:nvPicPr>
          <p:cNvPr id="6" name="Рисунок 5" descr="Стетоскоп со сплошной заливкой">
            <a:extLst>
              <a:ext uri="{FF2B5EF4-FFF2-40B4-BE49-F238E27FC236}">
                <a16:creationId xmlns:a16="http://schemas.microsoft.com/office/drawing/2014/main" id="{F387A9DE-5C34-4429-A1A0-4038F00BE6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233400" y="2334957"/>
            <a:ext cx="2057400" cy="205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B03BB8-D61C-49D9-9771-5BD194738454}"/>
              </a:ext>
            </a:extLst>
          </p:cNvPr>
          <p:cNvSpPr txBox="1"/>
          <p:nvPr/>
        </p:nvSpPr>
        <p:spPr>
          <a:xfrm>
            <a:off x="7518400" y="4164569"/>
            <a:ext cx="2819400" cy="193899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n-lt"/>
              </a:rPr>
              <a:t>Каждый 10-ый пациент с диабетом возвращается в больницу в течение 30-ти дней</a:t>
            </a:r>
          </a:p>
        </p:txBody>
      </p:sp>
    </p:spTree>
    <p:extLst>
      <p:ext uri="{BB962C8B-B14F-4D97-AF65-F5344CB8AC3E}">
        <p14:creationId xmlns:p14="http://schemas.microsoft.com/office/powerpoint/2010/main" val="3269140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6107" y="280105"/>
            <a:ext cx="16869093" cy="705962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 indent="1270">
              <a:lnSpc>
                <a:spcPts val="4800"/>
              </a:lnSpc>
              <a:spcBef>
                <a:spcPts val="705"/>
              </a:spcBef>
            </a:pPr>
            <a:r>
              <a:rPr sz="4000" b="1" spc="-190" dirty="0">
                <a:solidFill>
                  <a:srgbClr val="282828"/>
                </a:solidFill>
                <a:latin typeface="+mn-lt"/>
              </a:rPr>
              <a:t>Наша</a:t>
            </a:r>
            <a:r>
              <a:rPr sz="4000" b="1" spc="-315" dirty="0">
                <a:solidFill>
                  <a:srgbClr val="282828"/>
                </a:solidFill>
                <a:latin typeface="+mn-lt"/>
              </a:rPr>
              <a:t> </a:t>
            </a:r>
            <a:r>
              <a:rPr sz="4000" b="1" spc="-10" dirty="0">
                <a:solidFill>
                  <a:srgbClr val="242424"/>
                </a:solidFill>
                <a:latin typeface="+mn-lt"/>
              </a:rPr>
              <a:t>миссия:</a:t>
            </a:r>
            <a:r>
              <a:rPr sz="4000" b="1" spc="-355" dirty="0">
                <a:solidFill>
                  <a:srgbClr val="242424"/>
                </a:solidFill>
                <a:latin typeface="+mn-lt"/>
              </a:rPr>
              <a:t> </a:t>
            </a:r>
            <a:r>
              <a:rPr sz="4000" b="1" spc="-114" dirty="0">
                <a:solidFill>
                  <a:srgbClr val="262626"/>
                </a:solidFill>
                <a:latin typeface="+mn-lt"/>
              </a:rPr>
              <a:t>перейти</a:t>
            </a:r>
            <a:r>
              <a:rPr sz="4000" b="1" spc="-325" dirty="0">
                <a:solidFill>
                  <a:srgbClr val="262626"/>
                </a:solidFill>
                <a:latin typeface="+mn-lt"/>
              </a:rPr>
              <a:t> </a:t>
            </a:r>
            <a:r>
              <a:rPr sz="4000" b="1" spc="-60" dirty="0">
                <a:solidFill>
                  <a:srgbClr val="282828"/>
                </a:solidFill>
                <a:latin typeface="+mn-lt"/>
              </a:rPr>
              <a:t>от</a:t>
            </a:r>
            <a:r>
              <a:rPr sz="4000" b="1" spc="-550" dirty="0">
                <a:solidFill>
                  <a:srgbClr val="282828"/>
                </a:solidFill>
                <a:latin typeface="+mn-lt"/>
              </a:rPr>
              <a:t> </a:t>
            </a:r>
            <a:r>
              <a:rPr sz="4000" b="1" spc="-50" dirty="0">
                <a:solidFill>
                  <a:srgbClr val="242424"/>
                </a:solidFill>
                <a:latin typeface="+mn-lt"/>
              </a:rPr>
              <a:t>реагирования </a:t>
            </a:r>
            <a:r>
              <a:rPr sz="4000" b="1" dirty="0">
                <a:solidFill>
                  <a:srgbClr val="282828"/>
                </a:solidFill>
                <a:latin typeface="+mn-lt"/>
              </a:rPr>
              <a:t>к</a:t>
            </a:r>
            <a:r>
              <a:rPr sz="4000" b="1" spc="80" dirty="0">
                <a:solidFill>
                  <a:srgbClr val="282828"/>
                </a:solidFill>
                <a:latin typeface="+mn-lt"/>
              </a:rPr>
              <a:t> </a:t>
            </a:r>
            <a:r>
              <a:rPr sz="4000" b="1" spc="-110" dirty="0">
                <a:solidFill>
                  <a:srgbClr val="242424"/>
                </a:solidFill>
                <a:latin typeface="+mn-lt"/>
              </a:rPr>
              <a:t>проактивному</a:t>
            </a:r>
            <a:r>
              <a:rPr sz="4000" b="1" spc="-270" dirty="0">
                <a:solidFill>
                  <a:srgbClr val="242424"/>
                </a:solidFill>
                <a:latin typeface="+mn-lt"/>
              </a:rPr>
              <a:t> </a:t>
            </a:r>
            <a:r>
              <a:rPr sz="4000" b="1" spc="-10" dirty="0">
                <a:solidFill>
                  <a:srgbClr val="262626"/>
                </a:solidFill>
                <a:latin typeface="+mn-lt"/>
              </a:rPr>
              <a:t>прогнозированию</a:t>
            </a:r>
            <a:endParaRPr sz="4000" b="1" dirty="0">
              <a:latin typeface="+mn-l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  <a:tabLst>
                <a:tab pos="246379" algn="l"/>
              </a:tabLst>
            </a:pPr>
            <a:r>
              <a:rPr spc="-50" dirty="0"/>
              <a:t>G</a:t>
            </a:r>
            <a:r>
              <a:rPr dirty="0"/>
              <a:t>	</a:t>
            </a:r>
            <a:r>
              <a:rPr spc="-30" dirty="0"/>
              <a:t>NotebookLM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C522186-5A38-4403-8DB7-4CFA8E5F3EAB}"/>
              </a:ext>
            </a:extLst>
          </p:cNvPr>
          <p:cNvSpPr/>
          <p:nvPr/>
        </p:nvSpPr>
        <p:spPr>
          <a:xfrm>
            <a:off x="15076805" y="8674525"/>
            <a:ext cx="2264790" cy="932333"/>
          </a:xfrm>
          <a:prstGeom prst="rect">
            <a:avLst/>
          </a:prstGeom>
          <a:solidFill>
            <a:srgbClr val="FFF3F3"/>
          </a:solidFill>
          <a:ln>
            <a:solidFill>
              <a:srgbClr val="FF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6EC6080D-6CCD-46D2-BF04-09BFDD958D9A}"/>
              </a:ext>
            </a:extLst>
          </p:cNvPr>
          <p:cNvGrpSpPr/>
          <p:nvPr/>
        </p:nvGrpSpPr>
        <p:grpSpPr>
          <a:xfrm>
            <a:off x="5026202" y="2498550"/>
            <a:ext cx="11206759" cy="6902343"/>
            <a:chOff x="3809462" y="2487809"/>
            <a:chExt cx="11206759" cy="690234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1CD5F0-817E-4593-94B0-16F4B37F1692}"/>
                </a:ext>
              </a:extLst>
            </p:cNvPr>
            <p:cNvSpPr txBox="1"/>
            <p:nvPr/>
          </p:nvSpPr>
          <p:spPr>
            <a:xfrm>
              <a:off x="9946194" y="4572556"/>
              <a:ext cx="4735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latin typeface="+mn-lt"/>
                </a:rPr>
                <a:t>Выявить ключевые факторы, влияющие на повторные госпитализации</a:t>
              </a:r>
            </a:p>
          </p:txBody>
        </p:sp>
        <p:grpSp>
          <p:nvGrpSpPr>
            <p:cNvPr id="39" name="Группа 38">
              <a:extLst>
                <a:ext uri="{FF2B5EF4-FFF2-40B4-BE49-F238E27FC236}">
                  <a16:creationId xmlns:a16="http://schemas.microsoft.com/office/drawing/2014/main" id="{5FD70D9F-4DBA-4F3D-B0C2-923CBA56C790}"/>
                </a:ext>
              </a:extLst>
            </p:cNvPr>
            <p:cNvGrpSpPr/>
            <p:nvPr/>
          </p:nvGrpSpPr>
          <p:grpSpPr>
            <a:xfrm>
              <a:off x="3809462" y="2487809"/>
              <a:ext cx="11206759" cy="6902343"/>
              <a:chOff x="3809462" y="2487809"/>
              <a:chExt cx="11206759" cy="690234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E9F307-00D0-4033-BE44-7B72F19C4239}"/>
                  </a:ext>
                </a:extLst>
              </p:cNvPr>
              <p:cNvSpPr txBox="1"/>
              <p:nvPr/>
            </p:nvSpPr>
            <p:spPr>
              <a:xfrm>
                <a:off x="3811445" y="2654087"/>
                <a:ext cx="50292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200" dirty="0">
                    <a:latin typeface="+mn-lt"/>
                  </a:rPr>
                  <a:t>Сбор и обработка данных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C9B067-B197-434E-B956-8A4671F5C5B0}"/>
                  </a:ext>
                </a:extLst>
              </p:cNvPr>
              <p:cNvSpPr txBox="1"/>
              <p:nvPr/>
            </p:nvSpPr>
            <p:spPr>
              <a:xfrm>
                <a:off x="4732830" y="5363486"/>
                <a:ext cx="50292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200" dirty="0">
                    <a:latin typeface="+mn-lt"/>
                  </a:rPr>
                  <a:t>Построение модели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91B805-5034-44BC-AD5D-75467A28483C}"/>
                  </a:ext>
                </a:extLst>
              </p:cNvPr>
              <p:cNvSpPr txBox="1"/>
              <p:nvPr/>
            </p:nvSpPr>
            <p:spPr>
              <a:xfrm>
                <a:off x="9987021" y="6717792"/>
                <a:ext cx="50292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200" dirty="0">
                    <a:latin typeface="+mn-lt"/>
                  </a:rPr>
                  <a:t>Создание платформы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066A81-2E81-4034-9B30-1EC33D05813F}"/>
                  </a:ext>
                </a:extLst>
              </p:cNvPr>
              <p:cNvSpPr txBox="1"/>
              <p:nvPr/>
            </p:nvSpPr>
            <p:spPr>
              <a:xfrm>
                <a:off x="4908042" y="8097491"/>
                <a:ext cx="50292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200" dirty="0">
                    <a:latin typeface="+mn-lt"/>
                  </a:rPr>
                  <a:t>Обеспечение роста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6E70F0-2D3A-4DB6-88FD-FB717AF0D27A}"/>
                  </a:ext>
                </a:extLst>
              </p:cNvPr>
              <p:cNvSpPr txBox="1"/>
              <p:nvPr/>
            </p:nvSpPr>
            <p:spPr>
              <a:xfrm>
                <a:off x="9946195" y="4019332"/>
                <a:ext cx="50292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200" dirty="0">
                    <a:latin typeface="+mn-lt"/>
                  </a:rPr>
                  <a:t>Анализ факторов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F4C69B-9490-4CA4-9C8B-C249EFB41926}"/>
                  </a:ext>
                </a:extLst>
              </p:cNvPr>
              <p:cNvSpPr txBox="1"/>
              <p:nvPr/>
            </p:nvSpPr>
            <p:spPr>
              <a:xfrm>
                <a:off x="3809462" y="3182501"/>
                <a:ext cx="492813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+mn-lt"/>
                  </a:rPr>
                  <a:t>Собрать и подготовить данные о пациентах с диабетом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0FDB40-4D1C-426A-80E5-968B7AE6760C}"/>
                  </a:ext>
                </a:extLst>
              </p:cNvPr>
              <p:cNvSpPr txBox="1"/>
              <p:nvPr/>
            </p:nvSpPr>
            <p:spPr>
              <a:xfrm>
                <a:off x="4741259" y="5863214"/>
                <a:ext cx="38100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+mn-lt"/>
                  </a:rPr>
                  <a:t>Разработать модель машинного обучения для прогнозирования повторных госпитализаций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78D89E-E2F9-45BF-9FB8-FC5AE2EEA360}"/>
                  </a:ext>
                </a:extLst>
              </p:cNvPr>
              <p:cNvSpPr txBox="1"/>
              <p:nvPr/>
            </p:nvSpPr>
            <p:spPr>
              <a:xfrm>
                <a:off x="4901999" y="8682266"/>
                <a:ext cx="3810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+mn-lt"/>
                  </a:rPr>
                  <a:t>Предусмотреть возможность пополнения базы данных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6F8D55-09BE-4F7A-A4F9-EED5A5170E2A}"/>
                  </a:ext>
                </a:extLst>
              </p:cNvPr>
              <p:cNvSpPr txBox="1"/>
              <p:nvPr/>
            </p:nvSpPr>
            <p:spPr>
              <a:xfrm>
                <a:off x="9946194" y="7274259"/>
                <a:ext cx="48874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+mn-lt"/>
                  </a:rPr>
                  <a:t>Реализовать веб-платформу для анализа и визуализации</a:t>
                </a:r>
              </a:p>
            </p:txBody>
          </p:sp>
          <p:grpSp>
            <p:nvGrpSpPr>
              <p:cNvPr id="36" name="Группа 35">
                <a:extLst>
                  <a:ext uri="{FF2B5EF4-FFF2-40B4-BE49-F238E27FC236}">
                    <a16:creationId xmlns:a16="http://schemas.microsoft.com/office/drawing/2014/main" id="{32AA472F-BAC1-419C-8324-205F3AD6189D}"/>
                  </a:ext>
                </a:extLst>
              </p:cNvPr>
              <p:cNvGrpSpPr/>
              <p:nvPr/>
            </p:nvGrpSpPr>
            <p:grpSpPr>
              <a:xfrm>
                <a:off x="8759769" y="2487809"/>
                <a:ext cx="970595" cy="6834403"/>
                <a:chOff x="13815117" y="2403730"/>
                <a:chExt cx="970595" cy="6834403"/>
              </a:xfrm>
            </p:grpSpPr>
            <p:sp>
              <p:nvSpPr>
                <p:cNvPr id="35" name="Прямоугольник 34">
                  <a:extLst>
                    <a:ext uri="{FF2B5EF4-FFF2-40B4-BE49-F238E27FC236}">
                      <a16:creationId xmlns:a16="http://schemas.microsoft.com/office/drawing/2014/main" id="{268A1B4A-6735-48A1-8CD8-1002326EB157}"/>
                    </a:ext>
                  </a:extLst>
                </p:cNvPr>
                <p:cNvSpPr/>
                <p:nvPr/>
              </p:nvSpPr>
              <p:spPr>
                <a:xfrm>
                  <a:off x="14165909" y="2551641"/>
                  <a:ext cx="209929" cy="668649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22" name="Группа 21">
                  <a:extLst>
                    <a:ext uri="{FF2B5EF4-FFF2-40B4-BE49-F238E27FC236}">
                      <a16:creationId xmlns:a16="http://schemas.microsoft.com/office/drawing/2014/main" id="{7713866D-ECC9-449A-AC90-C5D41600117D}"/>
                    </a:ext>
                  </a:extLst>
                </p:cNvPr>
                <p:cNvGrpSpPr/>
                <p:nvPr/>
              </p:nvGrpSpPr>
              <p:grpSpPr>
                <a:xfrm>
                  <a:off x="13815117" y="2403730"/>
                  <a:ext cx="968667" cy="931286"/>
                  <a:chOff x="14681200" y="2638741"/>
                  <a:chExt cx="968667" cy="931286"/>
                </a:xfrm>
              </p:grpSpPr>
              <p:sp>
                <p:nvSpPr>
                  <p:cNvPr id="20" name="Овал 19">
                    <a:extLst>
                      <a:ext uri="{FF2B5EF4-FFF2-40B4-BE49-F238E27FC236}">
                        <a16:creationId xmlns:a16="http://schemas.microsoft.com/office/drawing/2014/main" id="{C65E687A-4718-4CBE-ABA5-7134283338F9}"/>
                      </a:ext>
                    </a:extLst>
                  </p:cNvPr>
                  <p:cNvSpPr/>
                  <p:nvPr/>
                </p:nvSpPr>
                <p:spPr>
                  <a:xfrm>
                    <a:off x="14681200" y="2667000"/>
                    <a:ext cx="914400" cy="903027"/>
                  </a:xfrm>
                  <a:prstGeom prst="ellipse">
                    <a:avLst/>
                  </a:prstGeom>
                  <a:solidFill>
                    <a:srgbClr val="FFF3F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DE52BDF-FFD8-404D-95F1-206C9DC2A9BF}"/>
                      </a:ext>
                    </a:extLst>
                  </p:cNvPr>
                  <p:cNvSpPr txBox="1"/>
                  <p:nvPr/>
                </p:nvSpPr>
                <p:spPr>
                  <a:xfrm>
                    <a:off x="14882564" y="2638741"/>
                    <a:ext cx="767303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ru-RU" sz="5400" dirty="0">
                        <a:solidFill>
                          <a:srgbClr val="FF0000"/>
                        </a:solidFill>
                        <a:latin typeface="+mn-lt"/>
                      </a:rPr>
                      <a:t>1</a:t>
                    </a:r>
                  </a:p>
                </p:txBody>
              </p:sp>
            </p:grpSp>
            <p:grpSp>
              <p:nvGrpSpPr>
                <p:cNvPr id="23" name="Группа 22">
                  <a:extLst>
                    <a:ext uri="{FF2B5EF4-FFF2-40B4-BE49-F238E27FC236}">
                      <a16:creationId xmlns:a16="http://schemas.microsoft.com/office/drawing/2014/main" id="{396FEC18-8F48-4C69-8317-A9723F2C8754}"/>
                    </a:ext>
                  </a:extLst>
                </p:cNvPr>
                <p:cNvGrpSpPr/>
                <p:nvPr/>
              </p:nvGrpSpPr>
              <p:grpSpPr>
                <a:xfrm>
                  <a:off x="13815117" y="3747869"/>
                  <a:ext cx="968667" cy="931286"/>
                  <a:chOff x="14681200" y="2638741"/>
                  <a:chExt cx="968667" cy="931286"/>
                </a:xfrm>
              </p:grpSpPr>
              <p:sp>
                <p:nvSpPr>
                  <p:cNvPr id="24" name="Овал 23">
                    <a:extLst>
                      <a:ext uri="{FF2B5EF4-FFF2-40B4-BE49-F238E27FC236}">
                        <a16:creationId xmlns:a16="http://schemas.microsoft.com/office/drawing/2014/main" id="{DEB841FF-DD55-44B1-ACFE-C5985F678325}"/>
                      </a:ext>
                    </a:extLst>
                  </p:cNvPr>
                  <p:cNvSpPr/>
                  <p:nvPr/>
                </p:nvSpPr>
                <p:spPr>
                  <a:xfrm>
                    <a:off x="14681200" y="2667000"/>
                    <a:ext cx="914400" cy="903027"/>
                  </a:xfrm>
                  <a:prstGeom prst="ellipse">
                    <a:avLst/>
                  </a:prstGeom>
                  <a:solidFill>
                    <a:srgbClr val="FFF3F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96F9CC8D-5863-44BD-B8C0-E2D12B23C9F6}"/>
                      </a:ext>
                    </a:extLst>
                  </p:cNvPr>
                  <p:cNvSpPr txBox="1"/>
                  <p:nvPr/>
                </p:nvSpPr>
                <p:spPr>
                  <a:xfrm>
                    <a:off x="14882564" y="2638741"/>
                    <a:ext cx="767303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ru-RU" sz="5400" dirty="0">
                        <a:solidFill>
                          <a:srgbClr val="FF0000"/>
                        </a:solidFill>
                        <a:latin typeface="+mn-lt"/>
                      </a:rPr>
                      <a:t>2</a:t>
                    </a:r>
                  </a:p>
                </p:txBody>
              </p:sp>
            </p:grpSp>
            <p:grpSp>
              <p:nvGrpSpPr>
                <p:cNvPr id="26" name="Группа 25">
                  <a:extLst>
                    <a:ext uri="{FF2B5EF4-FFF2-40B4-BE49-F238E27FC236}">
                      <a16:creationId xmlns:a16="http://schemas.microsoft.com/office/drawing/2014/main" id="{6D695CC7-2F13-4333-821D-B1DD6BEEFA51}"/>
                    </a:ext>
                  </a:extLst>
                </p:cNvPr>
                <p:cNvGrpSpPr/>
                <p:nvPr/>
              </p:nvGrpSpPr>
              <p:grpSpPr>
                <a:xfrm>
                  <a:off x="13815117" y="5092023"/>
                  <a:ext cx="968667" cy="931286"/>
                  <a:chOff x="14681200" y="2638741"/>
                  <a:chExt cx="968667" cy="931286"/>
                </a:xfrm>
              </p:grpSpPr>
              <p:sp>
                <p:nvSpPr>
                  <p:cNvPr id="27" name="Овал 26">
                    <a:extLst>
                      <a:ext uri="{FF2B5EF4-FFF2-40B4-BE49-F238E27FC236}">
                        <a16:creationId xmlns:a16="http://schemas.microsoft.com/office/drawing/2014/main" id="{7EC4F01B-D4BC-4B63-8254-89A5951E6DDE}"/>
                      </a:ext>
                    </a:extLst>
                  </p:cNvPr>
                  <p:cNvSpPr/>
                  <p:nvPr/>
                </p:nvSpPr>
                <p:spPr>
                  <a:xfrm>
                    <a:off x="14681200" y="2667000"/>
                    <a:ext cx="914400" cy="903027"/>
                  </a:xfrm>
                  <a:prstGeom prst="ellipse">
                    <a:avLst/>
                  </a:prstGeom>
                  <a:solidFill>
                    <a:srgbClr val="FFF3F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83BE3D18-5CAD-47CF-8085-F83E7B1679A4}"/>
                      </a:ext>
                    </a:extLst>
                  </p:cNvPr>
                  <p:cNvSpPr txBox="1"/>
                  <p:nvPr/>
                </p:nvSpPr>
                <p:spPr>
                  <a:xfrm>
                    <a:off x="14882564" y="2638741"/>
                    <a:ext cx="767303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ru-RU" sz="5400" dirty="0">
                        <a:solidFill>
                          <a:srgbClr val="FF0000"/>
                        </a:solidFill>
                        <a:latin typeface="+mn-lt"/>
                      </a:rPr>
                      <a:t>3</a:t>
                    </a:r>
                  </a:p>
                </p:txBody>
              </p:sp>
            </p:grpSp>
            <p:grpSp>
              <p:nvGrpSpPr>
                <p:cNvPr id="29" name="Группа 28">
                  <a:extLst>
                    <a:ext uri="{FF2B5EF4-FFF2-40B4-BE49-F238E27FC236}">
                      <a16:creationId xmlns:a16="http://schemas.microsoft.com/office/drawing/2014/main" id="{B8D8DE35-21FE-4D8C-966C-4DE63CA90CAC}"/>
                    </a:ext>
                  </a:extLst>
                </p:cNvPr>
                <p:cNvGrpSpPr/>
                <p:nvPr/>
              </p:nvGrpSpPr>
              <p:grpSpPr>
                <a:xfrm>
                  <a:off x="13815117" y="6464436"/>
                  <a:ext cx="968667" cy="931286"/>
                  <a:chOff x="14681200" y="2638741"/>
                  <a:chExt cx="968667" cy="931286"/>
                </a:xfrm>
              </p:grpSpPr>
              <p:sp>
                <p:nvSpPr>
                  <p:cNvPr id="30" name="Овал 29">
                    <a:extLst>
                      <a:ext uri="{FF2B5EF4-FFF2-40B4-BE49-F238E27FC236}">
                        <a16:creationId xmlns:a16="http://schemas.microsoft.com/office/drawing/2014/main" id="{0A8629B5-4AC6-4D62-93D5-0F2B6A96172C}"/>
                      </a:ext>
                    </a:extLst>
                  </p:cNvPr>
                  <p:cNvSpPr/>
                  <p:nvPr/>
                </p:nvSpPr>
                <p:spPr>
                  <a:xfrm>
                    <a:off x="14681200" y="2667000"/>
                    <a:ext cx="914400" cy="903027"/>
                  </a:xfrm>
                  <a:prstGeom prst="ellipse">
                    <a:avLst/>
                  </a:prstGeom>
                  <a:solidFill>
                    <a:srgbClr val="FFF3F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C45B70E-81E1-4BA8-8152-45ABAE348B90}"/>
                      </a:ext>
                    </a:extLst>
                  </p:cNvPr>
                  <p:cNvSpPr txBox="1"/>
                  <p:nvPr/>
                </p:nvSpPr>
                <p:spPr>
                  <a:xfrm>
                    <a:off x="14882564" y="2638741"/>
                    <a:ext cx="767303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ru-RU" sz="5400" dirty="0">
                        <a:solidFill>
                          <a:srgbClr val="FF0000"/>
                        </a:solidFill>
                        <a:latin typeface="+mn-lt"/>
                      </a:rPr>
                      <a:t>4</a:t>
                    </a:r>
                  </a:p>
                </p:txBody>
              </p:sp>
            </p:grpSp>
            <p:grpSp>
              <p:nvGrpSpPr>
                <p:cNvPr id="32" name="Группа 31">
                  <a:extLst>
                    <a:ext uri="{FF2B5EF4-FFF2-40B4-BE49-F238E27FC236}">
                      <a16:creationId xmlns:a16="http://schemas.microsoft.com/office/drawing/2014/main" id="{9D86F2B7-D6B7-46A9-8BC8-9567BC168701}"/>
                    </a:ext>
                  </a:extLst>
                </p:cNvPr>
                <p:cNvGrpSpPr/>
                <p:nvPr/>
              </p:nvGrpSpPr>
              <p:grpSpPr>
                <a:xfrm>
                  <a:off x="13817045" y="7898066"/>
                  <a:ext cx="968667" cy="931286"/>
                  <a:chOff x="14681200" y="2638741"/>
                  <a:chExt cx="968667" cy="931286"/>
                </a:xfrm>
              </p:grpSpPr>
              <p:sp>
                <p:nvSpPr>
                  <p:cNvPr id="33" name="Овал 32">
                    <a:extLst>
                      <a:ext uri="{FF2B5EF4-FFF2-40B4-BE49-F238E27FC236}">
                        <a16:creationId xmlns:a16="http://schemas.microsoft.com/office/drawing/2014/main" id="{2CD14CBC-3ED0-4F30-AB31-B01BFD541575}"/>
                      </a:ext>
                    </a:extLst>
                  </p:cNvPr>
                  <p:cNvSpPr/>
                  <p:nvPr/>
                </p:nvSpPr>
                <p:spPr>
                  <a:xfrm>
                    <a:off x="14681200" y="2667000"/>
                    <a:ext cx="914400" cy="903027"/>
                  </a:xfrm>
                  <a:prstGeom prst="ellipse">
                    <a:avLst/>
                  </a:prstGeom>
                  <a:solidFill>
                    <a:srgbClr val="FFF3F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68BED8E-DFC4-4A5F-9855-3203F7D4F78C}"/>
                      </a:ext>
                    </a:extLst>
                  </p:cNvPr>
                  <p:cNvSpPr txBox="1"/>
                  <p:nvPr/>
                </p:nvSpPr>
                <p:spPr>
                  <a:xfrm>
                    <a:off x="14882564" y="2638741"/>
                    <a:ext cx="767303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ru-RU" sz="5400" dirty="0">
                        <a:solidFill>
                          <a:srgbClr val="FF0000"/>
                        </a:solidFill>
                        <a:latin typeface="+mn-lt"/>
                      </a:rPr>
                      <a:t>5</a:t>
                    </a:r>
                  </a:p>
                </p:txBody>
              </p:sp>
            </p:grpSp>
          </p:grp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6E26C19-2BBF-4644-B996-82A7A2DC0F89}"/>
              </a:ext>
            </a:extLst>
          </p:cNvPr>
          <p:cNvSpPr txBox="1"/>
          <p:nvPr/>
        </p:nvSpPr>
        <p:spPr>
          <a:xfrm>
            <a:off x="611317" y="986067"/>
            <a:ext cx="16257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n-lt"/>
              </a:rPr>
              <a:t>Цель проекта – создание аналитической платформы для выявления факторов риска и прогнозирования повторных госпитализаций, чтобы разорвать цикл возвращений</a:t>
            </a: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C5EDA469-C87B-48AE-8440-E320D5654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327" y="4997162"/>
            <a:ext cx="4876190" cy="48761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184400" y="744364"/>
            <a:ext cx="1652906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60" dirty="0">
                <a:solidFill>
                  <a:srgbClr val="1D1D1D"/>
                </a:solidFill>
                <a:latin typeface="Calibri"/>
                <a:cs typeface="Calibri"/>
              </a:rPr>
              <a:t>Основа</a:t>
            </a:r>
            <a:r>
              <a:rPr sz="4000" spc="-270" dirty="0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sz="4000" dirty="0">
                <a:solidFill>
                  <a:srgbClr val="181818"/>
                </a:solidFill>
                <a:latin typeface="Calibri"/>
                <a:cs typeface="Calibri"/>
              </a:rPr>
              <a:t>решения:</a:t>
            </a:r>
            <a:r>
              <a:rPr sz="4000" spc="9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4000" spc="110" dirty="0">
                <a:solidFill>
                  <a:srgbClr val="1F1F1F"/>
                </a:solidFill>
                <a:latin typeface="Calibri"/>
                <a:cs typeface="Calibri"/>
              </a:rPr>
              <a:t>от</a:t>
            </a:r>
            <a:r>
              <a:rPr sz="4000" spc="-21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4000" spc="60" dirty="0" err="1">
                <a:solidFill>
                  <a:srgbClr val="1D1D1D"/>
                </a:solidFill>
                <a:latin typeface="Calibri"/>
                <a:cs typeface="Calibri"/>
              </a:rPr>
              <a:t>сырых</a:t>
            </a:r>
            <a:r>
              <a:rPr sz="4000" spc="-270" dirty="0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sz="4000" spc="-10" dirty="0" err="1">
                <a:solidFill>
                  <a:srgbClr val="1A1A1A"/>
                </a:solidFill>
                <a:latin typeface="Calibri"/>
                <a:cs typeface="Calibri"/>
              </a:rPr>
              <a:t>данных</a:t>
            </a:r>
            <a:r>
              <a:rPr lang="ru-RU" sz="4000" spc="-10" dirty="0">
                <a:solidFill>
                  <a:srgbClr val="1A1A1A"/>
                </a:solidFill>
                <a:latin typeface="Calibri"/>
                <a:cs typeface="Calibri"/>
              </a:rPr>
              <a:t> к ключевым индикаторам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  <a:tabLst>
                <a:tab pos="246379" algn="l"/>
              </a:tabLst>
            </a:pPr>
            <a:r>
              <a:rPr spc="-50" dirty="0"/>
              <a:t>G</a:t>
            </a:r>
            <a:r>
              <a:rPr dirty="0"/>
              <a:t>	</a:t>
            </a:r>
            <a:r>
              <a:rPr spc="-30" dirty="0"/>
              <a:t>NotebookLM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17568" y="5997575"/>
            <a:ext cx="4921250" cy="2503891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8575" marR="181610" indent="-16510">
              <a:lnSpc>
                <a:spcPts val="3100"/>
              </a:lnSpc>
              <a:spcBef>
                <a:spcPts val="745"/>
              </a:spcBef>
            </a:pPr>
            <a:r>
              <a:rPr sz="3200" spc="-70" dirty="0">
                <a:latin typeface="Calibri"/>
                <a:cs typeface="Calibri"/>
              </a:rPr>
              <a:t>Источник: </a:t>
            </a:r>
            <a:r>
              <a:rPr sz="3200" spc="-185" dirty="0">
                <a:latin typeface="Calibri"/>
                <a:cs typeface="Calibri"/>
              </a:rPr>
              <a:t>Публичный</a:t>
            </a:r>
            <a:r>
              <a:rPr sz="3200" spc="45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датасет </a:t>
            </a:r>
            <a:r>
              <a:rPr sz="3200" spc="-120" dirty="0">
                <a:latin typeface="Calibri"/>
                <a:cs typeface="Calibri"/>
              </a:rPr>
              <a:t>о</a:t>
            </a:r>
            <a:r>
              <a:rPr sz="3200" spc="-229" dirty="0">
                <a:latin typeface="Calibri"/>
                <a:cs typeface="Calibri"/>
              </a:rPr>
              <a:t> </a:t>
            </a:r>
            <a:r>
              <a:rPr sz="3200" spc="-110" dirty="0">
                <a:latin typeface="Calibri"/>
                <a:cs typeface="Calibri"/>
              </a:rPr>
              <a:t>пациентах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114" dirty="0">
                <a:latin typeface="Calibri"/>
                <a:cs typeface="Calibri"/>
              </a:rPr>
              <a:t>с</a:t>
            </a:r>
            <a:r>
              <a:rPr sz="3200" spc="-175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диабетом.</a:t>
            </a:r>
            <a:endParaRPr sz="3200" dirty="0">
              <a:latin typeface="Calibri"/>
              <a:cs typeface="Calibri"/>
            </a:endParaRPr>
          </a:p>
          <a:p>
            <a:pPr marL="14604">
              <a:lnSpc>
                <a:spcPct val="100000"/>
              </a:lnSpc>
              <a:spcBef>
                <a:spcPts val="1830"/>
              </a:spcBef>
            </a:pPr>
            <a:r>
              <a:rPr sz="3200" dirty="0">
                <a:latin typeface="Calibri"/>
                <a:cs typeface="Calibri"/>
              </a:rPr>
              <a:t>Объем:</a:t>
            </a:r>
            <a:r>
              <a:rPr sz="3200" spc="-150" dirty="0">
                <a:latin typeface="Calibri"/>
                <a:cs typeface="Calibri"/>
              </a:rPr>
              <a:t> </a:t>
            </a:r>
            <a:r>
              <a:rPr lang="ru-RU" sz="3200" spc="90" dirty="0">
                <a:solidFill>
                  <a:schemeClr val="tx1"/>
                </a:solidFill>
                <a:latin typeface="Calibri"/>
                <a:cs typeface="Calibri"/>
              </a:rPr>
              <a:t>100124</a:t>
            </a:r>
            <a:r>
              <a:rPr sz="3200" spc="-165" dirty="0">
                <a:latin typeface="Calibri"/>
                <a:cs typeface="Calibri"/>
              </a:rPr>
              <a:t> </a:t>
            </a:r>
            <a:r>
              <a:rPr sz="3200" spc="-35" dirty="0" err="1">
                <a:latin typeface="Calibri"/>
                <a:cs typeface="Calibri"/>
              </a:rPr>
              <a:t>записе</a:t>
            </a:r>
            <a:r>
              <a:rPr lang="ru-RU" sz="3200" spc="-35" dirty="0">
                <a:latin typeface="Calibri"/>
                <a:cs typeface="Calibri"/>
              </a:rPr>
              <a:t>й</a:t>
            </a:r>
            <a:r>
              <a:rPr sz="3200" spc="-35" dirty="0">
                <a:latin typeface="Calibri"/>
                <a:cs typeface="Calibri"/>
              </a:rPr>
              <a:t>,</a:t>
            </a:r>
            <a:r>
              <a:rPr sz="32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ru-RU" sz="3200" spc="-145" dirty="0">
                <a:solidFill>
                  <a:schemeClr val="tx1"/>
                </a:solidFill>
                <a:latin typeface="Calibri"/>
                <a:cs typeface="Calibri"/>
              </a:rPr>
              <a:t>50</a:t>
            </a:r>
            <a:r>
              <a:rPr sz="3200" spc="-1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60" dirty="0">
                <a:latin typeface="Calibri"/>
                <a:cs typeface="Calibri"/>
              </a:rPr>
              <a:t>признаков</a:t>
            </a:r>
            <a:r>
              <a:rPr sz="2950" spc="-60" dirty="0">
                <a:latin typeface="Calibri"/>
                <a:cs typeface="Calibri"/>
              </a:rPr>
              <a:t>.</a:t>
            </a:r>
            <a:endParaRPr sz="2950" dirty="0">
              <a:latin typeface="Calibri"/>
              <a:cs typeface="Calibri"/>
            </a:endParaRPr>
          </a:p>
        </p:txBody>
      </p:sp>
      <p:pic>
        <p:nvPicPr>
          <p:cNvPr id="28" name="Рисунок 27" descr="База данных со сплошной заливкой">
            <a:extLst>
              <a:ext uri="{FF2B5EF4-FFF2-40B4-BE49-F238E27FC236}">
                <a16:creationId xmlns:a16="http://schemas.microsoft.com/office/drawing/2014/main" id="{76ED65D1-81C0-459B-A3F0-13173AB15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0094" y="3311013"/>
            <a:ext cx="2648974" cy="264897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A9C39BB-A64D-4D4C-9386-328405755B6B}"/>
              </a:ext>
            </a:extLst>
          </p:cNvPr>
          <p:cNvSpPr txBox="1"/>
          <p:nvPr/>
        </p:nvSpPr>
        <p:spPr>
          <a:xfrm>
            <a:off x="812527" y="2688650"/>
            <a:ext cx="464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n-lt"/>
              </a:rPr>
              <a:t>Исходные данные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B46D00-83CC-4F03-9A98-7AACD3783D60}"/>
              </a:ext>
            </a:extLst>
          </p:cNvPr>
          <p:cNvSpPr txBox="1"/>
          <p:nvPr/>
        </p:nvSpPr>
        <p:spPr>
          <a:xfrm>
            <a:off x="7175500" y="2734816"/>
            <a:ext cx="10299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n-lt"/>
              </a:rPr>
              <a:t>Топ-10 самых коррелированных с целевым столбцом признаков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90A3BACF-800A-4307-87B8-25282FBD7E46}"/>
              </a:ext>
            </a:extLst>
          </p:cNvPr>
          <p:cNvSpPr/>
          <p:nvPr/>
        </p:nvSpPr>
        <p:spPr>
          <a:xfrm>
            <a:off x="15187468" y="8745191"/>
            <a:ext cx="2264790" cy="932333"/>
          </a:xfrm>
          <a:prstGeom prst="rect">
            <a:avLst/>
          </a:prstGeom>
          <a:solidFill>
            <a:srgbClr val="FFF3F3"/>
          </a:solidFill>
          <a:ln>
            <a:solidFill>
              <a:srgbClr val="FF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EA9209-9A36-4CEF-93C4-FE8E2ACCEA39}"/>
              </a:ext>
            </a:extLst>
          </p:cNvPr>
          <p:cNvSpPr txBox="1"/>
          <p:nvPr/>
        </p:nvSpPr>
        <p:spPr>
          <a:xfrm>
            <a:off x="7175500" y="3961078"/>
            <a:ext cx="9482132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0" i="0" u="sng" dirty="0">
                <a:solidFill>
                  <a:schemeClr val="tx1"/>
                </a:solidFill>
                <a:effectLst/>
                <a:latin typeface="+mn-lt"/>
              </a:rPr>
              <a:t>Числовые:</a:t>
            </a:r>
          </a:p>
          <a:p>
            <a:r>
              <a:rPr lang="ru-RU" sz="2800" b="0" i="0" dirty="0">
                <a:solidFill>
                  <a:schemeClr val="tx1"/>
                </a:solidFill>
                <a:effectLst/>
                <a:latin typeface="+mn-lt"/>
              </a:rPr>
              <a:t>Количество стационарных визитов</a:t>
            </a:r>
            <a:br>
              <a:rPr lang="ru-RU" sz="2800" b="0" i="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ru-RU" sz="2800" b="0" i="0" dirty="0">
                <a:solidFill>
                  <a:schemeClr val="tx1"/>
                </a:solidFill>
                <a:effectLst/>
                <a:latin typeface="+mn-lt"/>
              </a:rPr>
              <a:t>Количество диагнозов</a:t>
            </a:r>
          </a:p>
          <a:p>
            <a:r>
              <a:rPr lang="ru-RU" sz="2800" b="0" i="0" dirty="0">
                <a:solidFill>
                  <a:schemeClr val="tx1"/>
                </a:solidFill>
                <a:effectLst/>
                <a:latin typeface="+mn-lt"/>
              </a:rPr>
              <a:t>Количество экстренных визитов</a:t>
            </a:r>
          </a:p>
          <a:p>
            <a:r>
              <a:rPr lang="ru-RU" sz="2800" b="0" i="0" dirty="0">
                <a:solidFill>
                  <a:schemeClr val="tx1"/>
                </a:solidFill>
                <a:effectLst/>
                <a:latin typeface="+mn-lt"/>
              </a:rPr>
              <a:t>Количество амбулаторных визитов</a:t>
            </a:r>
          </a:p>
          <a:p>
            <a:r>
              <a:rPr lang="ru-RU" sz="2800" dirty="0">
                <a:solidFill>
                  <a:schemeClr val="tx1"/>
                </a:solidFill>
                <a:latin typeface="+mn-lt"/>
              </a:rPr>
              <a:t>Время в больнице (дни)</a:t>
            </a:r>
          </a:p>
          <a:p>
            <a:endParaRPr lang="ru-RU" sz="2800" dirty="0">
              <a:solidFill>
                <a:schemeClr val="tx1"/>
              </a:solidFill>
              <a:latin typeface="+mn-lt"/>
            </a:endParaRPr>
          </a:p>
          <a:p>
            <a:r>
              <a:rPr lang="ru-RU" sz="2800" u="sng" dirty="0">
                <a:solidFill>
                  <a:schemeClr val="tx1"/>
                </a:solidFill>
                <a:latin typeface="+mn-lt"/>
              </a:rPr>
              <a:t>Категориальные:</a:t>
            </a:r>
          </a:p>
          <a:p>
            <a:r>
              <a:rPr lang="ru-RU" sz="2800" dirty="0">
                <a:solidFill>
                  <a:schemeClr val="tx1"/>
                </a:solidFill>
                <a:latin typeface="+mn-lt"/>
              </a:rPr>
              <a:t>Основной диагноз</a:t>
            </a:r>
          </a:p>
          <a:p>
            <a:r>
              <a:rPr lang="ru-RU" sz="2800" dirty="0">
                <a:solidFill>
                  <a:schemeClr val="tx1"/>
                </a:solidFill>
                <a:latin typeface="+mn-lt"/>
              </a:rPr>
              <a:t>Второй и третий диагнозы (при наличии)</a:t>
            </a:r>
          </a:p>
          <a:p>
            <a:r>
              <a:rPr lang="ru-RU" sz="2800" dirty="0">
                <a:solidFill>
                  <a:schemeClr val="tx1"/>
                </a:solidFill>
                <a:latin typeface="+mn-lt"/>
              </a:rPr>
              <a:t>Медицинская специальность лечащего врача</a:t>
            </a:r>
          </a:p>
          <a:p>
            <a:r>
              <a:rPr lang="ru-RU" sz="2800" dirty="0">
                <a:solidFill>
                  <a:schemeClr val="tx1"/>
                </a:solidFill>
                <a:latin typeface="+mn-lt"/>
              </a:rPr>
              <a:t>Прием диабетических препаратов</a:t>
            </a:r>
          </a:p>
          <a:p>
            <a:endParaRPr lang="ru-RU" dirty="0">
              <a:solidFill>
                <a:srgbClr val="31333F"/>
              </a:solidFill>
              <a:latin typeface="Source Sans"/>
            </a:endParaRPr>
          </a:p>
        </p:txBody>
      </p:sp>
      <p:sp>
        <p:nvSpPr>
          <p:cNvPr id="2" name="Стрелка: вправо 1">
            <a:extLst>
              <a:ext uri="{FF2B5EF4-FFF2-40B4-BE49-F238E27FC236}">
                <a16:creationId xmlns:a16="http://schemas.microsoft.com/office/drawing/2014/main" id="{B37E5E72-2059-4C1D-A881-7D15A8FAC60A}"/>
              </a:ext>
            </a:extLst>
          </p:cNvPr>
          <p:cNvSpPr/>
          <p:nvPr/>
        </p:nvSpPr>
        <p:spPr>
          <a:xfrm>
            <a:off x="5738818" y="5105400"/>
            <a:ext cx="1017582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  <a:tabLst>
                <a:tab pos="246379" algn="l"/>
              </a:tabLst>
            </a:pPr>
            <a:r>
              <a:rPr spc="-50" dirty="0"/>
              <a:t>G</a:t>
            </a:r>
            <a:r>
              <a:rPr dirty="0"/>
              <a:t>	</a:t>
            </a:r>
            <a:r>
              <a:rPr spc="-30" dirty="0"/>
              <a:t>NotebookLM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F276862-E052-49B0-9309-763B0FBE3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00" y="131781"/>
            <a:ext cx="10287000" cy="3735708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60D7B1D-E561-4015-BB49-A65915385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3929832"/>
            <a:ext cx="16421100" cy="58293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F847D8-A570-4232-9DB3-7F39B9591D95}"/>
              </a:ext>
            </a:extLst>
          </p:cNvPr>
          <p:cNvSpPr txBox="1"/>
          <p:nvPr/>
        </p:nvSpPr>
        <p:spPr>
          <a:xfrm>
            <a:off x="1270000" y="1614914"/>
            <a:ext cx="563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+mn-lt"/>
              </a:rPr>
              <a:t>Анализ данных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214200" y="4285568"/>
            <a:ext cx="2930525" cy="156781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847090">
              <a:lnSpc>
                <a:spcPct val="100000"/>
              </a:lnSpc>
              <a:spcBef>
                <a:spcPts val="1010"/>
              </a:spcBef>
            </a:pPr>
            <a:r>
              <a:rPr sz="3400" spc="-10" dirty="0" err="1">
                <a:solidFill>
                  <a:srgbClr val="161616"/>
                </a:solidFill>
                <a:latin typeface="+mn-lt"/>
                <a:cs typeface="Cambria"/>
              </a:rPr>
              <a:t>Сбор</a:t>
            </a:r>
            <a:endParaRPr sz="3400" dirty="0">
              <a:latin typeface="+mn-lt"/>
              <a:cs typeface="Cambria"/>
            </a:endParaRPr>
          </a:p>
          <a:p>
            <a:pPr algn="ctr">
              <a:lnSpc>
                <a:spcPts val="3100"/>
              </a:lnSpc>
              <a:spcBef>
                <a:spcPts val="770"/>
              </a:spcBef>
            </a:pPr>
            <a:r>
              <a:rPr sz="2800" spc="-95" dirty="0">
                <a:latin typeface="+mn-lt"/>
                <a:cs typeface="Cambria"/>
              </a:rPr>
              <a:t>Загрузка</a:t>
            </a:r>
            <a:r>
              <a:rPr sz="2800" spc="70" dirty="0">
                <a:latin typeface="+mn-lt"/>
                <a:cs typeface="Cambria"/>
              </a:rPr>
              <a:t> </a:t>
            </a:r>
            <a:r>
              <a:rPr sz="2800" spc="-105" dirty="0">
                <a:latin typeface="+mn-lt"/>
                <a:cs typeface="Cambria"/>
              </a:rPr>
              <a:t>исходного</a:t>
            </a:r>
            <a:endParaRPr sz="2800" dirty="0">
              <a:latin typeface="+mn-lt"/>
              <a:cs typeface="Cambria"/>
            </a:endParaRPr>
          </a:p>
          <a:p>
            <a:pPr marR="1905" algn="ctr">
              <a:lnSpc>
                <a:spcPts val="3279"/>
              </a:lnSpc>
            </a:pPr>
            <a:r>
              <a:rPr sz="2800" spc="-60" dirty="0">
                <a:latin typeface="+mn-lt"/>
                <a:cs typeface="Cambria"/>
              </a:rPr>
              <a:t>датасета</a:t>
            </a:r>
            <a:endParaRPr sz="2800" dirty="0">
              <a:latin typeface="+mn-lt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02187" y="4279143"/>
            <a:ext cx="3067050" cy="1924437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34290" algn="ctr">
              <a:lnSpc>
                <a:spcPct val="100000"/>
              </a:lnSpc>
              <a:spcBef>
                <a:spcPts val="994"/>
              </a:spcBef>
            </a:pPr>
            <a:r>
              <a:rPr sz="3200" spc="-10" dirty="0" err="1">
                <a:solidFill>
                  <a:srgbClr val="161616"/>
                </a:solidFill>
                <a:latin typeface="+mn-lt"/>
                <a:cs typeface="Cambria"/>
              </a:rPr>
              <a:t>Очистка</a:t>
            </a:r>
            <a:endParaRPr sz="3200" dirty="0">
              <a:latin typeface="+mn-lt"/>
              <a:cs typeface="Cambria"/>
            </a:endParaRPr>
          </a:p>
          <a:p>
            <a:pPr marL="12700" marR="5080" indent="3175" algn="ctr">
              <a:lnSpc>
                <a:spcPct val="89200"/>
              </a:lnSpc>
              <a:spcBef>
                <a:spcPts val="1165"/>
              </a:spcBef>
            </a:pPr>
            <a:r>
              <a:rPr lang="ru-RU" sz="2800" spc="-140" dirty="0">
                <a:latin typeface="+mn-lt"/>
                <a:cs typeface="Cambria"/>
              </a:rPr>
              <a:t>Заполнение пропусков, анализ выбросов</a:t>
            </a:r>
            <a:endParaRPr sz="2800" dirty="0">
              <a:latin typeface="+mn-lt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10844" y="4285568"/>
            <a:ext cx="3314065" cy="3313086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75"/>
              </a:spcBef>
            </a:pPr>
            <a:r>
              <a:rPr sz="3250" spc="-10" dirty="0" err="1">
                <a:solidFill>
                  <a:srgbClr val="111111"/>
                </a:solidFill>
                <a:latin typeface="+mn-lt"/>
                <a:cs typeface="Cambria"/>
              </a:rPr>
              <a:t>Предобработка</a:t>
            </a:r>
            <a:endParaRPr lang="ru-RU" sz="3250" spc="-10" dirty="0">
              <a:solidFill>
                <a:srgbClr val="111111"/>
              </a:solidFill>
              <a:latin typeface="+mn-lt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875"/>
              </a:spcBef>
            </a:pPr>
            <a:r>
              <a:rPr lang="ru-RU" sz="2800" spc="-10" dirty="0">
                <a:solidFill>
                  <a:srgbClr val="111111"/>
                </a:solidFill>
                <a:latin typeface="+mn-lt"/>
                <a:cs typeface="Cambria"/>
              </a:rPr>
              <a:t>Кодирование категориальных признаков, нормализация и стандартизация данных</a:t>
            </a:r>
            <a:endParaRPr sz="2800" dirty="0">
              <a:latin typeface="+mn-lt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388382" y="4285568"/>
            <a:ext cx="3079115" cy="2882199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28575" algn="ctr">
              <a:lnSpc>
                <a:spcPct val="100000"/>
              </a:lnSpc>
              <a:spcBef>
                <a:spcPts val="875"/>
              </a:spcBef>
            </a:pPr>
            <a:r>
              <a:rPr sz="3250" spc="-10" dirty="0" err="1">
                <a:solidFill>
                  <a:srgbClr val="111111"/>
                </a:solidFill>
                <a:latin typeface="+mn-lt"/>
                <a:cs typeface="Cambria"/>
              </a:rPr>
              <a:t>Хранение</a:t>
            </a:r>
            <a:endParaRPr lang="ru-RU" sz="3250" spc="-10" dirty="0">
              <a:solidFill>
                <a:srgbClr val="111111"/>
              </a:solidFill>
              <a:latin typeface="+mn-lt"/>
              <a:cs typeface="Cambria"/>
            </a:endParaRPr>
          </a:p>
          <a:p>
            <a:pPr marL="28575" algn="ctr">
              <a:lnSpc>
                <a:spcPct val="100000"/>
              </a:lnSpc>
              <a:spcBef>
                <a:spcPts val="875"/>
              </a:spcBef>
            </a:pPr>
            <a:r>
              <a:rPr lang="ru-RU" sz="2800" spc="-10" dirty="0">
                <a:solidFill>
                  <a:srgbClr val="111111"/>
                </a:solidFill>
                <a:latin typeface="+mn-lt"/>
                <a:cs typeface="Cambria"/>
              </a:rPr>
              <a:t>Загрузка очищенных данных в структурированную БД </a:t>
            </a:r>
            <a:r>
              <a:rPr lang="en-US" sz="2800" spc="-10" dirty="0">
                <a:solidFill>
                  <a:srgbClr val="111111"/>
                </a:solidFill>
                <a:latin typeface="+mn-lt"/>
                <a:cs typeface="Cambria"/>
              </a:rPr>
              <a:t>SQLite</a:t>
            </a:r>
            <a:endParaRPr sz="2800" dirty="0">
              <a:latin typeface="+mn-lt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-2179003" y="8222006"/>
            <a:ext cx="19222403" cy="821379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3036570" marR="5080" algn="l">
              <a:lnSpc>
                <a:spcPts val="3000"/>
              </a:lnSpc>
              <a:spcBef>
                <a:spcPts val="405"/>
              </a:spcBef>
            </a:pPr>
            <a:r>
              <a:rPr lang="ru-RU" sz="2700" spc="-110" dirty="0">
                <a:latin typeface="+mn-lt"/>
                <a:cs typeface="Cambria"/>
              </a:rPr>
              <a:t>ПРИМЕЧАНИЕ: в базе данных платформы используются данные без стандартизации, нормализации и кодирования категориальных признаков</a:t>
            </a:r>
            <a:r>
              <a:rPr lang="en-US" sz="2700" spc="-110" dirty="0">
                <a:latin typeface="+mn-lt"/>
                <a:cs typeface="Cambria"/>
              </a:rPr>
              <a:t> (</a:t>
            </a:r>
            <a:r>
              <a:rPr lang="ru-RU" sz="2700" spc="-110" dirty="0">
                <a:latin typeface="+mn-lt"/>
                <a:cs typeface="Cambria"/>
              </a:rPr>
              <a:t>модель на них показала лучшие результаты)</a:t>
            </a:r>
            <a:endParaRPr sz="2700" dirty="0">
              <a:latin typeface="+mn-lt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642412" y="9413522"/>
            <a:ext cx="138430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spc="-50" dirty="0">
                <a:latin typeface="Cambria"/>
                <a:cs typeface="Cambria"/>
              </a:rPr>
              <a:t>G</a:t>
            </a:r>
            <a:endParaRPr sz="15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346512" y="9413522"/>
            <a:ext cx="989330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spc="-75" dirty="0">
                <a:latin typeface="Cambria"/>
                <a:cs typeface="Cambria"/>
              </a:rPr>
              <a:t>NotebookLM</a:t>
            </a:r>
            <a:endParaRPr sz="1500">
              <a:latin typeface="Cambria"/>
              <a:cs typeface="Cambria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DC95941-D1C3-471B-910F-0690A5EC3ECB}"/>
              </a:ext>
            </a:extLst>
          </p:cNvPr>
          <p:cNvSpPr/>
          <p:nvPr/>
        </p:nvSpPr>
        <p:spPr>
          <a:xfrm>
            <a:off x="15187468" y="8745191"/>
            <a:ext cx="2264790" cy="932333"/>
          </a:xfrm>
          <a:prstGeom prst="rect">
            <a:avLst/>
          </a:prstGeom>
          <a:solidFill>
            <a:srgbClr val="FFF3F3"/>
          </a:solidFill>
          <a:ln>
            <a:solidFill>
              <a:srgbClr val="FF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93ABA4AE-40A2-4307-87A8-8F757D6A0932}"/>
              </a:ext>
            </a:extLst>
          </p:cNvPr>
          <p:cNvSpPr/>
          <p:nvPr/>
        </p:nvSpPr>
        <p:spPr>
          <a:xfrm>
            <a:off x="1534698" y="1926363"/>
            <a:ext cx="2209800" cy="2209800"/>
          </a:xfrm>
          <a:prstGeom prst="ellipse">
            <a:avLst/>
          </a:prstGeom>
          <a:solidFill>
            <a:srgbClr val="FFF3F3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95FC0499-B9FC-44CD-AD62-D2D29D22627B}"/>
              </a:ext>
            </a:extLst>
          </p:cNvPr>
          <p:cNvSpPr/>
          <p:nvPr/>
        </p:nvSpPr>
        <p:spPr>
          <a:xfrm>
            <a:off x="5630812" y="1873571"/>
            <a:ext cx="2209800" cy="2209800"/>
          </a:xfrm>
          <a:prstGeom prst="ellipse">
            <a:avLst/>
          </a:prstGeom>
          <a:solidFill>
            <a:srgbClr val="FFF3F3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286FD765-007A-4ACA-905F-656ECAADFB66}"/>
              </a:ext>
            </a:extLst>
          </p:cNvPr>
          <p:cNvSpPr/>
          <p:nvPr/>
        </p:nvSpPr>
        <p:spPr>
          <a:xfrm>
            <a:off x="9726926" y="1849195"/>
            <a:ext cx="2209800" cy="2209800"/>
          </a:xfrm>
          <a:prstGeom prst="ellipse">
            <a:avLst/>
          </a:prstGeom>
          <a:solidFill>
            <a:srgbClr val="FFF3F3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DE917934-D43F-43F6-935C-B36AB44E685C}"/>
              </a:ext>
            </a:extLst>
          </p:cNvPr>
          <p:cNvSpPr/>
          <p:nvPr/>
        </p:nvSpPr>
        <p:spPr>
          <a:xfrm>
            <a:off x="13823040" y="1849195"/>
            <a:ext cx="2209800" cy="2209800"/>
          </a:xfrm>
          <a:prstGeom prst="ellipse">
            <a:avLst/>
          </a:prstGeom>
          <a:solidFill>
            <a:srgbClr val="FFF3F3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2" name="Рисунок 41" descr="Облачные вычисления со сплошной заливкой">
            <a:extLst>
              <a:ext uri="{FF2B5EF4-FFF2-40B4-BE49-F238E27FC236}">
                <a16:creationId xmlns:a16="http://schemas.microsoft.com/office/drawing/2014/main" id="{8B50BDB5-311E-4901-9F99-7B74C54E7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2404" y="2224835"/>
            <a:ext cx="1514119" cy="1514119"/>
          </a:xfrm>
          <a:prstGeom prst="rect">
            <a:avLst/>
          </a:prstGeom>
        </p:spPr>
      </p:pic>
      <p:pic>
        <p:nvPicPr>
          <p:cNvPr id="44" name="Рисунок 43" descr="Лампочка и шестеренка со сплошной заливкой">
            <a:extLst>
              <a:ext uri="{FF2B5EF4-FFF2-40B4-BE49-F238E27FC236}">
                <a16:creationId xmlns:a16="http://schemas.microsoft.com/office/drawing/2014/main" id="{9CD53B3C-7780-48D5-8100-FA9C7B924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4400" y="2161392"/>
            <a:ext cx="1585407" cy="1585407"/>
          </a:xfrm>
          <a:prstGeom prst="rect">
            <a:avLst/>
          </a:prstGeom>
        </p:spPr>
      </p:pic>
      <p:pic>
        <p:nvPicPr>
          <p:cNvPr id="46" name="Рисунок 45" descr="Шестеренки со сплошной заливкой">
            <a:extLst>
              <a:ext uri="{FF2B5EF4-FFF2-40B4-BE49-F238E27FC236}">
                <a16:creationId xmlns:a16="http://schemas.microsoft.com/office/drawing/2014/main" id="{5FADF8CA-15C4-465C-AECA-D0DD6D4E66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46120" y="2032337"/>
            <a:ext cx="1843515" cy="1843515"/>
          </a:xfrm>
          <a:prstGeom prst="rect">
            <a:avLst/>
          </a:prstGeom>
        </p:spPr>
      </p:pic>
      <p:pic>
        <p:nvPicPr>
          <p:cNvPr id="48" name="Рисунок 47" descr="База данных со сплошной заливкой">
            <a:extLst>
              <a:ext uri="{FF2B5EF4-FFF2-40B4-BE49-F238E27FC236}">
                <a16:creationId xmlns:a16="http://schemas.microsoft.com/office/drawing/2014/main" id="{1BBBFF13-4BF2-4F24-A022-0A6B617870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04230" y="2241714"/>
            <a:ext cx="1447420" cy="1447420"/>
          </a:xfrm>
          <a:prstGeom prst="rect">
            <a:avLst/>
          </a:prstGeom>
        </p:spPr>
      </p:pic>
      <p:sp>
        <p:nvSpPr>
          <p:cNvPr id="53" name="Стрелка: вправо 52">
            <a:extLst>
              <a:ext uri="{FF2B5EF4-FFF2-40B4-BE49-F238E27FC236}">
                <a16:creationId xmlns:a16="http://schemas.microsoft.com/office/drawing/2014/main" id="{1B2CAD7B-D98F-4DED-B6BF-1A6B6766E9F3}"/>
              </a:ext>
            </a:extLst>
          </p:cNvPr>
          <p:cNvSpPr/>
          <p:nvPr/>
        </p:nvSpPr>
        <p:spPr>
          <a:xfrm>
            <a:off x="3893496" y="2618131"/>
            <a:ext cx="1546721" cy="7206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Стрелка: вправо 53">
            <a:extLst>
              <a:ext uri="{FF2B5EF4-FFF2-40B4-BE49-F238E27FC236}">
                <a16:creationId xmlns:a16="http://schemas.microsoft.com/office/drawing/2014/main" id="{0D952026-FD82-4714-A0C9-DE072A79CA10}"/>
              </a:ext>
            </a:extLst>
          </p:cNvPr>
          <p:cNvSpPr/>
          <p:nvPr/>
        </p:nvSpPr>
        <p:spPr>
          <a:xfrm>
            <a:off x="8010408" y="2593754"/>
            <a:ext cx="1546721" cy="7206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Стрелка: вправо 54">
            <a:extLst>
              <a:ext uri="{FF2B5EF4-FFF2-40B4-BE49-F238E27FC236}">
                <a16:creationId xmlns:a16="http://schemas.microsoft.com/office/drawing/2014/main" id="{718EA5B5-243D-45E8-A5F1-CBE705D9FBA0}"/>
              </a:ext>
            </a:extLst>
          </p:cNvPr>
          <p:cNvSpPr/>
          <p:nvPr/>
        </p:nvSpPr>
        <p:spPr>
          <a:xfrm>
            <a:off x="12106522" y="2593754"/>
            <a:ext cx="1546721" cy="7206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7" name="Рисунок 56" descr="Восклицательный знак со сплошной заливкой">
            <a:extLst>
              <a:ext uri="{FF2B5EF4-FFF2-40B4-BE49-F238E27FC236}">
                <a16:creationId xmlns:a16="http://schemas.microsoft.com/office/drawing/2014/main" id="{9D57C830-B714-4AA2-B386-B6A3B36222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42259" y="8137740"/>
            <a:ext cx="914400" cy="9144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12E7916-C22C-4DF7-A642-D8652C632845}"/>
              </a:ext>
            </a:extLst>
          </p:cNvPr>
          <p:cNvSpPr txBox="1"/>
          <p:nvPr/>
        </p:nvSpPr>
        <p:spPr>
          <a:xfrm>
            <a:off x="3067987" y="265128"/>
            <a:ext cx="14209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+mn-lt"/>
              </a:rPr>
              <a:t>От хаоса к порядку: конвейер обработки данных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765800" y="304800"/>
            <a:ext cx="13753465" cy="9481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1435">
              <a:lnSpc>
                <a:spcPts val="6555"/>
              </a:lnSpc>
              <a:spcBef>
                <a:spcPts val="120"/>
              </a:spcBef>
            </a:pPr>
            <a:r>
              <a:rPr lang="ru-RU" sz="8800" spc="150" dirty="0">
                <a:solidFill>
                  <a:srgbClr val="212121"/>
                </a:solidFill>
                <a:latin typeface="+mn-lt"/>
                <a:cs typeface="Calibri"/>
              </a:rPr>
              <a:t>Технологии</a:t>
            </a:r>
            <a:endParaRPr sz="8800" dirty="0">
              <a:latin typeface="+mn-lt"/>
            </a:endParaRP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B1CFF36-3F8B-4DCA-A145-BE3FF04E90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710" y="4343400"/>
            <a:ext cx="4636609" cy="2195144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7C9DFA0-018D-4E65-9A1B-4688DAFAD0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552" y="6269036"/>
            <a:ext cx="5435005" cy="3179764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BBD0DF8-F0F3-45E9-9659-D0A83089C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383" y="2556380"/>
            <a:ext cx="2895600" cy="3237397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FFF9D1E2-7A37-48A5-B843-492C87815F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429" y="1843183"/>
            <a:ext cx="5061046" cy="93510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1C1E74-BB0D-4EEC-96D4-1F1497B60F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321" y="1456891"/>
            <a:ext cx="4876800" cy="20478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8F2532-C6E5-4B1B-A954-FA834EFB5E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80" y="4343400"/>
            <a:ext cx="3810868" cy="38108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5BA93E-53D1-4D13-9032-4EA6E2EF36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01983" y="7620000"/>
            <a:ext cx="6116776" cy="14680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81301" y="549627"/>
            <a:ext cx="12925730" cy="765594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03200" marR="5080" indent="-191135">
              <a:lnSpc>
                <a:spcPts val="5200"/>
              </a:lnSpc>
              <a:spcBef>
                <a:spcPts val="660"/>
              </a:spcBef>
            </a:pPr>
            <a:r>
              <a:rPr lang="ru-RU" sz="4700" spc="-80" dirty="0" err="1">
                <a:solidFill>
                  <a:srgbClr val="181818"/>
                </a:solidFill>
              </a:rPr>
              <a:t>Дашборд</a:t>
            </a:r>
            <a:r>
              <a:rPr lang="ru-RU" sz="4700" spc="-80" dirty="0">
                <a:solidFill>
                  <a:srgbClr val="181818"/>
                </a:solidFill>
              </a:rPr>
              <a:t> </a:t>
            </a:r>
            <a:r>
              <a:rPr sz="4700" spc="-50" dirty="0" err="1">
                <a:solidFill>
                  <a:srgbClr val="0C0C0C"/>
                </a:solidFill>
              </a:rPr>
              <a:t>для</a:t>
            </a:r>
            <a:r>
              <a:rPr sz="4700" spc="-50" dirty="0">
                <a:solidFill>
                  <a:srgbClr val="0C0C0C"/>
                </a:solidFill>
              </a:rPr>
              <a:t> </a:t>
            </a:r>
            <a:r>
              <a:rPr sz="4700" spc="-240" dirty="0">
                <a:solidFill>
                  <a:srgbClr val="0C0C0C"/>
                </a:solidFill>
              </a:rPr>
              <a:t>анализа</a:t>
            </a:r>
            <a:r>
              <a:rPr sz="4700" spc="-135" dirty="0">
                <a:solidFill>
                  <a:srgbClr val="0C0C0C"/>
                </a:solidFill>
              </a:rPr>
              <a:t> </a:t>
            </a:r>
            <a:r>
              <a:rPr sz="4700" spc="-235" dirty="0">
                <a:solidFill>
                  <a:srgbClr val="0C0C0C"/>
                </a:solidFill>
              </a:rPr>
              <a:t>исторических</a:t>
            </a:r>
            <a:r>
              <a:rPr sz="4700" spc="-70" dirty="0">
                <a:solidFill>
                  <a:srgbClr val="0C0C0C"/>
                </a:solidFill>
              </a:rPr>
              <a:t> </a:t>
            </a:r>
            <a:r>
              <a:rPr sz="4700" spc="-345" dirty="0">
                <a:solidFill>
                  <a:srgbClr val="070707"/>
                </a:solidFill>
              </a:rPr>
              <a:t>данных</a:t>
            </a:r>
            <a:endParaRPr sz="4700" dirty="0"/>
          </a:p>
        </p:txBody>
      </p:sp>
      <p:sp>
        <p:nvSpPr>
          <p:cNvPr id="28" name="object 28"/>
          <p:cNvSpPr txBox="1"/>
          <p:nvPr/>
        </p:nvSpPr>
        <p:spPr>
          <a:xfrm>
            <a:off x="15707030" y="9439980"/>
            <a:ext cx="1250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0" dirty="0">
                <a:latin typeface="Cambria"/>
                <a:cs typeface="Cambria"/>
              </a:rPr>
              <a:t>G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348023" y="9439980"/>
            <a:ext cx="99695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10" dirty="0">
                <a:latin typeface="Cambria"/>
                <a:cs typeface="Cambria"/>
              </a:rPr>
              <a:t>NotebookLM</a:t>
            </a:r>
            <a:endParaRPr sz="1300">
              <a:latin typeface="Cambria"/>
              <a:cs typeface="Cambria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A160CC65-7214-462A-9D80-58C75C792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5304348"/>
            <a:ext cx="6259004" cy="3379862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68A1B558-E4A4-4BBE-A1B8-DA2131FEE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87" y="1325053"/>
            <a:ext cx="11225213" cy="2910569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3B04E87E-F59F-497E-8880-148A2BE4D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173" y="4194027"/>
            <a:ext cx="10572750" cy="55595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0650" y="330199"/>
            <a:ext cx="15669350" cy="807913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 marR="5080" indent="15240">
              <a:lnSpc>
                <a:spcPts val="5750"/>
              </a:lnSpc>
              <a:spcBef>
                <a:spcPts val="450"/>
              </a:spcBef>
            </a:pPr>
            <a:r>
              <a:rPr lang="ru-RU" sz="5000" dirty="0">
                <a:solidFill>
                  <a:srgbClr val="1F1F1F"/>
                </a:solidFill>
              </a:rPr>
              <a:t>Прогнозирование риска для нового пациента</a:t>
            </a:r>
            <a:endParaRPr sz="5000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  <a:tabLst>
                <a:tab pos="246379" algn="l"/>
              </a:tabLst>
            </a:pPr>
            <a:r>
              <a:rPr spc="-50" dirty="0"/>
              <a:t>G</a:t>
            </a:r>
            <a:r>
              <a:rPr dirty="0"/>
              <a:t>	</a:t>
            </a:r>
            <a:r>
              <a:rPr spc="-30" dirty="0"/>
              <a:t>NotebookLM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7953035-F13B-4D7C-9F89-1C0D6D837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219200"/>
            <a:ext cx="14849475" cy="626745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976C41-F551-4D8F-B74C-D603CB5FA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631" y="7573143"/>
            <a:ext cx="12633582" cy="21804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</TotalTime>
  <Words>593</Words>
  <Application>Microsoft Office PowerPoint</Application>
  <PresentationFormat>Произвольный</PresentationFormat>
  <Paragraphs>126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Calibri</vt:lpstr>
      <vt:lpstr>Cambria</vt:lpstr>
      <vt:lpstr>Lucida Sans Unicode</vt:lpstr>
      <vt:lpstr>Segoe WPC</vt:lpstr>
      <vt:lpstr>Source Sans</vt:lpstr>
      <vt:lpstr>Office Theme</vt:lpstr>
      <vt:lpstr>Презентация PowerPoint</vt:lpstr>
      <vt:lpstr>Проблема «вращающейся двери»: высокая цена повторных госпитализаций</vt:lpstr>
      <vt:lpstr>Наша миссия: перейти от реагирования к проактивному прогнозированию</vt:lpstr>
      <vt:lpstr>Основа решения: от сырых данных к ключевым индикаторам</vt:lpstr>
      <vt:lpstr>Презентация PowerPoint</vt:lpstr>
      <vt:lpstr>Презентация PowerPoint</vt:lpstr>
      <vt:lpstr>Технологии</vt:lpstr>
      <vt:lpstr>Дашборд для анализа исторических данных</vt:lpstr>
      <vt:lpstr>Прогнозирование риска для нового пациента</vt:lpstr>
      <vt:lpstr>Ключевые инсайты: чтo на самом деле влияет на повторные госпитализации?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Елизавета Строганова</cp:lastModifiedBy>
  <cp:revision>20</cp:revision>
  <dcterms:created xsi:type="dcterms:W3CDTF">2026-01-03T02:14:11Z</dcterms:created>
  <dcterms:modified xsi:type="dcterms:W3CDTF">2026-01-03T17:46:03Z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2026-01-03T00:00:00Z</vt:filetime>
  </property>
  <property fmtid="{D5CDD505-2E9C-101B-9397-08002B2CF9AE}" pid="3" name="LastSaved">
    <vt:filetime>2026-01-03T00:00:00Z</vt:filetime>
  </property>
</Properties>
</file>